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7">
  <p:sldMasterIdLst>
    <p:sldMasterId id="2147483660" r:id="rId1"/>
    <p:sldMasterId id="2147483672" r:id="rId2"/>
    <p:sldMasterId id="2147483684" r:id="rId3"/>
  </p:sldMasterIdLst>
  <p:notesMasterIdLst>
    <p:notesMasterId r:id="rId50"/>
  </p:notesMasterIdLst>
  <p:sldIdLst>
    <p:sldId id="256" r:id="rId4"/>
    <p:sldId id="289" r:id="rId5"/>
    <p:sldId id="290" r:id="rId6"/>
    <p:sldId id="331" r:id="rId7"/>
    <p:sldId id="332" r:id="rId8"/>
    <p:sldId id="333" r:id="rId9"/>
    <p:sldId id="334" r:id="rId10"/>
    <p:sldId id="291" r:id="rId11"/>
    <p:sldId id="335" r:id="rId12"/>
    <p:sldId id="336" r:id="rId13"/>
    <p:sldId id="337" r:id="rId14"/>
    <p:sldId id="338" r:id="rId15"/>
    <p:sldId id="296" r:id="rId16"/>
    <p:sldId id="297" r:id="rId17"/>
    <p:sldId id="298" r:id="rId18"/>
    <p:sldId id="299" r:id="rId19"/>
    <p:sldId id="300" r:id="rId20"/>
    <p:sldId id="301" r:id="rId21"/>
    <p:sldId id="303" r:id="rId22"/>
    <p:sldId id="302" r:id="rId23"/>
    <p:sldId id="304" r:id="rId24"/>
    <p:sldId id="305" r:id="rId25"/>
    <p:sldId id="306" r:id="rId26"/>
    <p:sldId id="307" r:id="rId27"/>
    <p:sldId id="308" r:id="rId28"/>
    <p:sldId id="309" r:id="rId29"/>
    <p:sldId id="310" r:id="rId30"/>
    <p:sldId id="311" r:id="rId31"/>
    <p:sldId id="313" r:id="rId32"/>
    <p:sldId id="315" r:id="rId33"/>
    <p:sldId id="316" r:id="rId34"/>
    <p:sldId id="317" r:id="rId35"/>
    <p:sldId id="318" r:id="rId36"/>
    <p:sldId id="319" r:id="rId37"/>
    <p:sldId id="320" r:id="rId38"/>
    <p:sldId id="321" r:id="rId39"/>
    <p:sldId id="322" r:id="rId40"/>
    <p:sldId id="312" r:id="rId41"/>
    <p:sldId id="323" r:id="rId42"/>
    <p:sldId id="324" r:id="rId43"/>
    <p:sldId id="325" r:id="rId44"/>
    <p:sldId id="339" r:id="rId45"/>
    <p:sldId id="326" r:id="rId46"/>
    <p:sldId id="330" r:id="rId47"/>
    <p:sldId id="329" r:id="rId48"/>
    <p:sldId id="271" r:id="rId49"/>
  </p:sldIdLst>
  <p:sldSz cx="9144000" cy="6858000" type="screen4x3"/>
  <p:notesSz cx="6858000" cy="9144000"/>
  <p:embeddedFontLst>
    <p:embeddedFont>
      <p:font typeface="PMingLiU" panose="02020500000000000000" pitchFamily="18" charset="-120"/>
      <p:regular r:id="rId51"/>
    </p:embeddedFont>
    <p:embeddedFont>
      <p:font typeface="Franklin Gothic Medium" panose="020B0603020102020204" pitchFamily="34" charset="0"/>
      <p:regular r:id="rId52"/>
      <p:italic r:id="rId53"/>
    </p:embeddedFont>
    <p:embeddedFont>
      <p:font typeface="Perpetua" panose="02020502060401020303" pitchFamily="18" charset="0"/>
      <p:regular r:id="rId54"/>
      <p:bold r:id="rId55"/>
      <p:italic r:id="rId56"/>
      <p:boldItalic r:id="rId57"/>
    </p:embeddedFont>
    <p:embeddedFont>
      <p:font typeface="黑体" panose="02010609060101010101" pitchFamily="49" charset="-122"/>
      <p:regular r:id="rId58"/>
    </p:embeddedFont>
    <p:embeddedFont>
      <p:font typeface="微软雅黑" panose="020B0503020204020204" pitchFamily="34" charset="-122"/>
      <p:regular r:id="rId59"/>
      <p:bold r:id="rId60"/>
    </p:embeddedFont>
    <p:embeddedFont>
      <p:font typeface="Calibri" panose="020F0502020204030204" pitchFamily="34" charset="0"/>
      <p:regular r:id="rId61"/>
      <p:bold r:id="rId62"/>
      <p:italic r:id="rId63"/>
      <p:boldItalic r:id="rId64"/>
    </p:embeddedFont>
    <p:embeddedFont>
      <p:font typeface="Wingdings 2" panose="05020102010507070707" pitchFamily="18" charset="2"/>
      <p:regular r:id="rId65"/>
    </p:embeddedFont>
    <p:embeddedFont>
      <p:font typeface="方正姚体" panose="02010601030101010101" pitchFamily="2" charset="-122"/>
      <p:regular r:id="rId66"/>
    </p:embeddedFont>
    <p:embeddedFont>
      <p:font typeface="幼圆" panose="02010509060101010101" pitchFamily="49" charset="-122"/>
      <p:regular r:id="rId67"/>
    </p:embeddedFont>
    <p:embeddedFont>
      <p:font typeface="Cambria Math" panose="02040503050406030204" pitchFamily="18" charset="0"/>
      <p:regular r:id="rId68"/>
    </p:embeddedFont>
    <p:embeddedFont>
      <p:font typeface="Arial Narrow" panose="020B0606020202030204" pitchFamily="34" charset="0"/>
      <p:regular r:id="rId69"/>
      <p:bold r:id="rId70"/>
      <p:italic r:id="rId71"/>
      <p:boldItalic r:id="rId72"/>
    </p:embeddedFont>
    <p:embeddedFont>
      <p:font typeface="Franklin Gothic Book" panose="020B0503020102020204" pitchFamily="34" charset="0"/>
      <p:regular r:id="rId73"/>
      <p:italic r:id="rId74"/>
    </p:embeddedFont>
  </p:embeddedFontLst>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3089" autoAdjust="0"/>
  </p:normalViewPr>
  <p:slideViewPr>
    <p:cSldViewPr>
      <p:cViewPr varScale="1">
        <p:scale>
          <a:sx n="60" d="100"/>
          <a:sy n="60" d="100"/>
        </p:scale>
        <p:origin x="1458" y="5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183DD-ABDB-4EB1-A726-EE72F71F6393}" type="datetimeFigureOut">
              <a:rPr lang="zh-CN" altLang="en-US" smtClean="0"/>
              <a:t>2019/8/26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AC750A-E720-45E3-B984-FED77418FD21}" type="slidenum">
              <a:rPr lang="zh-CN" altLang="en-US" smtClean="0"/>
              <a:t>‹#›</a:t>
            </a:fld>
            <a:endParaRPr lang="zh-CN" altLang="en-US"/>
          </a:p>
        </p:txBody>
      </p:sp>
    </p:spTree>
    <p:extLst>
      <p:ext uri="{BB962C8B-B14F-4D97-AF65-F5344CB8AC3E}">
        <p14:creationId xmlns:p14="http://schemas.microsoft.com/office/powerpoint/2010/main" val="201623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24</a:t>
            </a:fld>
            <a:endParaRPr lang="zh-CN" altLang="en-US"/>
          </a:p>
        </p:txBody>
      </p:sp>
    </p:spTree>
    <p:extLst>
      <p:ext uri="{BB962C8B-B14F-4D97-AF65-F5344CB8AC3E}">
        <p14:creationId xmlns:p14="http://schemas.microsoft.com/office/powerpoint/2010/main" val="288083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41</a:t>
            </a:fld>
            <a:endParaRPr lang="zh-CN" altLang="en-US"/>
          </a:p>
        </p:txBody>
      </p:sp>
    </p:spTree>
    <p:extLst>
      <p:ext uri="{BB962C8B-B14F-4D97-AF65-F5344CB8AC3E}">
        <p14:creationId xmlns:p14="http://schemas.microsoft.com/office/powerpoint/2010/main" val="219295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42</a:t>
            </a:fld>
            <a:endParaRPr lang="zh-CN" altLang="en-US"/>
          </a:p>
        </p:txBody>
      </p:sp>
    </p:spTree>
    <p:extLst>
      <p:ext uri="{BB962C8B-B14F-4D97-AF65-F5344CB8AC3E}">
        <p14:creationId xmlns:p14="http://schemas.microsoft.com/office/powerpoint/2010/main" val="89530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43</a:t>
            </a:fld>
            <a:endParaRPr lang="zh-CN" altLang="en-US"/>
          </a:p>
        </p:txBody>
      </p:sp>
    </p:spTree>
    <p:extLst>
      <p:ext uri="{BB962C8B-B14F-4D97-AF65-F5344CB8AC3E}">
        <p14:creationId xmlns:p14="http://schemas.microsoft.com/office/powerpoint/2010/main" val="377502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44</a:t>
            </a:fld>
            <a:endParaRPr lang="zh-CN" altLang="en-US"/>
          </a:p>
        </p:txBody>
      </p:sp>
    </p:spTree>
    <p:extLst>
      <p:ext uri="{BB962C8B-B14F-4D97-AF65-F5344CB8AC3E}">
        <p14:creationId xmlns:p14="http://schemas.microsoft.com/office/powerpoint/2010/main" val="409487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45</a:t>
            </a:fld>
            <a:endParaRPr lang="zh-CN" altLang="en-US"/>
          </a:p>
        </p:txBody>
      </p:sp>
    </p:spTree>
    <p:extLst>
      <p:ext uri="{BB962C8B-B14F-4D97-AF65-F5344CB8AC3E}">
        <p14:creationId xmlns:p14="http://schemas.microsoft.com/office/powerpoint/2010/main" val="34302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25</a:t>
            </a:fld>
            <a:endParaRPr lang="zh-CN" altLang="en-US"/>
          </a:p>
        </p:txBody>
      </p:sp>
    </p:spTree>
    <p:extLst>
      <p:ext uri="{BB962C8B-B14F-4D97-AF65-F5344CB8AC3E}">
        <p14:creationId xmlns:p14="http://schemas.microsoft.com/office/powerpoint/2010/main" val="970860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26</a:t>
            </a:fld>
            <a:endParaRPr lang="zh-CN" altLang="en-US"/>
          </a:p>
        </p:txBody>
      </p:sp>
    </p:spTree>
    <p:extLst>
      <p:ext uri="{BB962C8B-B14F-4D97-AF65-F5344CB8AC3E}">
        <p14:creationId xmlns:p14="http://schemas.microsoft.com/office/powerpoint/2010/main" val="111660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27</a:t>
            </a:fld>
            <a:endParaRPr lang="zh-CN" altLang="en-US"/>
          </a:p>
        </p:txBody>
      </p:sp>
    </p:spTree>
    <p:extLst>
      <p:ext uri="{BB962C8B-B14F-4D97-AF65-F5344CB8AC3E}">
        <p14:creationId xmlns:p14="http://schemas.microsoft.com/office/powerpoint/2010/main" val="265250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28</a:t>
            </a:fld>
            <a:endParaRPr lang="zh-CN" altLang="en-US"/>
          </a:p>
        </p:txBody>
      </p:sp>
    </p:spTree>
    <p:extLst>
      <p:ext uri="{BB962C8B-B14F-4D97-AF65-F5344CB8AC3E}">
        <p14:creationId xmlns:p14="http://schemas.microsoft.com/office/powerpoint/2010/main" val="224617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29</a:t>
            </a:fld>
            <a:endParaRPr lang="zh-CN" altLang="en-US"/>
          </a:p>
        </p:txBody>
      </p:sp>
    </p:spTree>
    <p:extLst>
      <p:ext uri="{BB962C8B-B14F-4D97-AF65-F5344CB8AC3E}">
        <p14:creationId xmlns:p14="http://schemas.microsoft.com/office/powerpoint/2010/main" val="368534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38</a:t>
            </a:fld>
            <a:endParaRPr lang="zh-CN" altLang="en-US"/>
          </a:p>
        </p:txBody>
      </p:sp>
    </p:spTree>
    <p:extLst>
      <p:ext uri="{BB962C8B-B14F-4D97-AF65-F5344CB8AC3E}">
        <p14:creationId xmlns:p14="http://schemas.microsoft.com/office/powerpoint/2010/main" val="122896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39</a:t>
            </a:fld>
            <a:endParaRPr lang="zh-CN" altLang="en-US"/>
          </a:p>
        </p:txBody>
      </p:sp>
    </p:spTree>
    <p:extLst>
      <p:ext uri="{BB962C8B-B14F-4D97-AF65-F5344CB8AC3E}">
        <p14:creationId xmlns:p14="http://schemas.microsoft.com/office/powerpoint/2010/main" val="4036223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40</a:t>
            </a:fld>
            <a:endParaRPr lang="zh-CN" altLang="en-US"/>
          </a:p>
        </p:txBody>
      </p:sp>
    </p:spTree>
    <p:extLst>
      <p:ext uri="{BB962C8B-B14F-4D97-AF65-F5344CB8AC3E}">
        <p14:creationId xmlns:p14="http://schemas.microsoft.com/office/powerpoint/2010/main" val="988605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zh-CN" altLang="en-US"/>
              <a:t>单击此处编辑母版标题样式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14868903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076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024387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4482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555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003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343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49767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8" name="Content Placeholder 7"/>
          <p:cNvSpPr>
            <a:spLocks noGrp="1"/>
          </p:cNvSpPr>
          <p:nvPr>
            <p:ph sz="quarter" idx="13"/>
          </p:nvPr>
        </p:nvSpPr>
        <p:spPr>
          <a:xfrm>
            <a:off x="609600" y="1600200"/>
            <a:ext cx="7924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3791317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7578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4749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364577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a:xfrm>
            <a:off x="5330952" y="6400800"/>
            <a:ext cx="3733800" cy="283800"/>
          </a:xfrm>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059333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42285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785129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9" name="灯片编号占位符 8"/>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3465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320370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3" name="页脚占位符 2"/>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2196986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53902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619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60136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83222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2019/8/26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7200E83E-3DDC-4057-BD42-0C3CE9F543F4}" type="datetimeFigureOut">
              <a:rPr lang="zh-CN" altLang="en-US" smtClean="0"/>
              <a:t>2019/8/26</a:t>
            </a:fld>
            <a:endParaRPr lang="zh-CN" alt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zh-CN" alt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6E5C9AC-B17D-4002-9342-307711A35635}"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solidFill>
                  <a:srgbClr val="696464"/>
                </a:solidFill>
              </a:rPr>
              <a:pPr/>
              <a:t>8/26/2019</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solidFill>
                <a:srgbClr val="696464"/>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70220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r>
              <a:rPr lang="en-US" altLang="zh-CN">
                <a:solidFill>
                  <a:srgbClr val="2F2F2F">
                    <a:lumMod val="75000"/>
                    <a:lumOff val="25000"/>
                  </a:srgbClr>
                </a:solidFill>
              </a:rPr>
              <a:t>2011/8/17</a:t>
            </a:r>
            <a:endParaRPr lang="zh-CN" altLang="en-US">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1F9C30EF-BED7-4227-AEDB-FD1CDC6CCC5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488170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sysumatlab@163.com" TargetMode="Externa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2.mathworks.cn/" TargetMode="Externa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hyperlink" Target="&#8220;&#24184;&#36816;&#8221;&#23398;&#29983;&#25277;&#36873;&#22120;.exe"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hyperlink" Target="mailto:sysumatlab@163.com" TargetMode="Externa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s://ww2.mathworks.cn/help/" TargetMode="External"/><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hyperlink" Target="mailto:sysumatlab@163.com"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2.mathworks.cn/company.html?s_tid=srchtitle"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19200" y="3429000"/>
            <a:ext cx="6400800" cy="1752600"/>
          </a:xfrm>
        </p:spPr>
        <p:txBody>
          <a:bodyPr/>
          <a:lstStyle/>
          <a:p>
            <a:endParaRPr lang="en-US" altLang="zh-CN" sz="2400" dirty="0"/>
          </a:p>
          <a:p>
            <a:r>
              <a:rPr lang="zh-CN" altLang="en-US" sz="2400" dirty="0"/>
              <a:t>李嘉</a:t>
            </a:r>
            <a:endParaRPr lang="en-US" altLang="zh-CN" sz="2400" dirty="0"/>
          </a:p>
          <a:p>
            <a:r>
              <a:rPr lang="zh-CN" altLang="en-US" sz="2400" b="1" dirty="0">
                <a:ea typeface="新細明體" pitchFamily="18" charset="-120"/>
              </a:rPr>
              <a:t>中山大学数学学院</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sp>
        <p:nvSpPr>
          <p:cNvPr id="2" name="标题 1"/>
          <p:cNvSpPr>
            <a:spLocks noGrp="1"/>
          </p:cNvSpPr>
          <p:nvPr>
            <p:ph type="ctrTitle"/>
          </p:nvPr>
        </p:nvSpPr>
        <p:spPr>
          <a:xfrm>
            <a:off x="685800" y="1340768"/>
            <a:ext cx="7772400" cy="1470025"/>
          </a:xfrm>
        </p:spPr>
        <p:txBody>
          <a:bodyPr/>
          <a:lstStyle/>
          <a:p>
            <a:r>
              <a:rPr lang="zh-CN" altLang="en-US" sz="4800" b="1" dirty="0">
                <a:solidFill>
                  <a:srgbClr val="FFC000"/>
                </a:solidFill>
              </a:rPr>
              <a:t>数学实验与数学软件</a:t>
            </a:r>
            <a:br>
              <a:rPr lang="zh-CN" altLang="en-US" dirty="0"/>
            </a:br>
            <a:endParaRPr lang="zh-CN" altLang="en-US" dirty="0"/>
          </a:p>
        </p:txBody>
      </p:sp>
      <p:sp>
        <p:nvSpPr>
          <p:cNvPr id="4" name="矩形 3"/>
          <p:cNvSpPr/>
          <p:nvPr/>
        </p:nvSpPr>
        <p:spPr>
          <a:xfrm>
            <a:off x="2286000" y="2643852"/>
            <a:ext cx="4572000" cy="954107"/>
          </a:xfrm>
          <a:prstGeom prst="rect">
            <a:avLst/>
          </a:prstGeom>
        </p:spPr>
        <p:txBody>
          <a:bodyPr>
            <a:spAutoFit/>
          </a:bodyPr>
          <a:lstStyle/>
          <a:p>
            <a:pPr algn="ctr"/>
            <a:r>
              <a:rPr lang="zh-CN" altLang="en-US" sz="2800" dirty="0"/>
              <a:t>第一课：</a:t>
            </a:r>
            <a:r>
              <a:rPr lang="en-US" altLang="zh-CN" sz="2800" dirty="0"/>
              <a:t>MATLAB</a:t>
            </a:r>
            <a:r>
              <a:rPr lang="zh-CN" altLang="en-US" sz="2800" dirty="0"/>
              <a:t>软件安装与入门</a:t>
            </a:r>
            <a:endParaRPr lang="en-US" altLang="zh-CN" sz="2800" dirty="0"/>
          </a:p>
        </p:txBody>
      </p:sp>
      <p:sp>
        <p:nvSpPr>
          <p:cNvPr id="5" name="副标题 2"/>
          <p:cNvSpPr txBox="1">
            <a:spLocks/>
          </p:cNvSpPr>
          <p:nvPr/>
        </p:nvSpPr>
        <p:spPr>
          <a:xfrm>
            <a:off x="1187624" y="4725144"/>
            <a:ext cx="6400800" cy="175260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2"/>
                </a:solidFill>
                <a:latin typeface="+mn-lt"/>
                <a:ea typeface="+mn-ea"/>
                <a:cs typeface="+mn-cs"/>
              </a:defRPr>
            </a:lvl1pPr>
            <a:lvl2pPr marL="457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2pPr>
            <a:lvl3pPr marL="914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3pPr>
            <a:lvl4pPr marL="1371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5pPr>
            <a:lvl6pPr marL="22860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9pPr>
          </a:lstStyle>
          <a:p>
            <a:endParaRPr lang="en-US" altLang="zh-CN" dirty="0"/>
          </a:p>
          <a:p>
            <a:r>
              <a:rPr lang="zh-CN" altLang="en-US" sz="2400" dirty="0"/>
              <a:t>教师微信号：</a:t>
            </a:r>
            <a:r>
              <a:rPr lang="en-US" altLang="zh-CN" sz="2400" dirty="0" err="1"/>
              <a:t>Recksic</a:t>
            </a:r>
            <a:endParaRPr lang="en-US" altLang="zh-CN" sz="2400" dirty="0"/>
          </a:p>
          <a:p>
            <a:r>
              <a:rPr lang="zh-CN" altLang="en-US" sz="2400" dirty="0"/>
              <a:t>课程邮箱：</a:t>
            </a:r>
            <a:r>
              <a:rPr lang="en-US" altLang="zh-CN" sz="2400" dirty="0">
                <a:hlinkClick r:id="rId2"/>
              </a:rPr>
              <a:t>sysumatlab@163.com</a:t>
            </a:r>
            <a:r>
              <a:rPr lang="en-US" altLang="zh-CN" sz="2400" dirty="0"/>
              <a:t> </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pic>
        <p:nvPicPr>
          <p:cNvPr id="8" name="Picture 8">
            <a:extLst>
              <a:ext uri="{FF2B5EF4-FFF2-40B4-BE49-F238E27FC236}">
                <a16:creationId xmlns:a16="http://schemas.microsoft.com/office/drawing/2014/main" id="{9C89D33F-6E83-470F-8B0B-7C812FB87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64" y="4581128"/>
            <a:ext cx="1616968" cy="155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a:extLst>
              <a:ext uri="{FF2B5EF4-FFF2-40B4-BE49-F238E27FC236}">
                <a16:creationId xmlns:a16="http://schemas.microsoft.com/office/drawing/2014/main" id="{99C7DC33-F25D-4A9E-95F0-884290B22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476" y="4581817"/>
            <a:ext cx="1551600" cy="1551600"/>
          </a:xfrm>
          <a:prstGeom prst="rect">
            <a:avLst/>
          </a:prstGeom>
        </p:spPr>
      </p:pic>
    </p:spTree>
    <p:extLst>
      <p:ext uri="{BB962C8B-B14F-4D97-AF65-F5344CB8AC3E}">
        <p14:creationId xmlns:p14="http://schemas.microsoft.com/office/powerpoint/2010/main" val="181650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的安装</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中山大学授权正版</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AED8069A-5A33-4FF7-A08D-8DE80E449D69}"/>
              </a:ext>
            </a:extLst>
          </p:cNvPr>
          <p:cNvSpPr/>
          <p:nvPr/>
        </p:nvSpPr>
        <p:spPr>
          <a:xfrm>
            <a:off x="96285" y="1124744"/>
            <a:ext cx="8859547"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进入迈斯沃克中文官网</a:t>
            </a:r>
            <a:r>
              <a:rPr lang="en-US" altLang="zh-CN" sz="2400" b="1" dirty="0">
                <a:solidFill>
                  <a:prstClr val="black"/>
                </a:solidFill>
                <a:latin typeface="幼圆" panose="02010509060101010101" pitchFamily="49" charset="-122"/>
                <a:ea typeface="幼圆" panose="02010509060101010101" pitchFamily="49" charset="-122"/>
                <a:hlinkClick r:id="rId2"/>
              </a:rPr>
              <a:t>https://ww2.mathworks.cn/</a:t>
            </a:r>
            <a:r>
              <a:rPr lang="en-US" altLang="zh-CN" sz="2400" b="1" dirty="0">
                <a:solidFill>
                  <a:prstClr val="black"/>
                </a:solidFill>
                <a:latin typeface="幼圆" panose="02010509060101010101" pitchFamily="49" charset="-122"/>
                <a:ea typeface="幼圆" panose="02010509060101010101" pitchFamily="49" charset="-122"/>
              </a:rPr>
              <a:t>,</a:t>
            </a:r>
            <a:r>
              <a:rPr lang="zh-CN" altLang="en-US" sz="2400" b="1" dirty="0">
                <a:solidFill>
                  <a:prstClr val="black"/>
                </a:solidFill>
                <a:latin typeface="幼圆" panose="02010509060101010101" pitchFamily="49" charset="-122"/>
                <a:ea typeface="幼圆" panose="02010509060101010101" pitchFamily="49" charset="-122"/>
              </a:rPr>
              <a:t>点击右上角的人头按钮</a:t>
            </a:r>
            <a:r>
              <a:rPr lang="en-US" altLang="zh-CN" sz="2400" b="1" dirty="0">
                <a:solidFill>
                  <a:prstClr val="black"/>
                </a:solidFill>
                <a:latin typeface="幼圆" panose="02010509060101010101" pitchFamily="49" charset="-122"/>
                <a:ea typeface="幼圆" panose="02010509060101010101" pitchFamily="49" charset="-122"/>
              </a:rPr>
              <a:t>,</a:t>
            </a:r>
            <a:r>
              <a:rPr lang="zh-CN" altLang="en-US" sz="2400" b="1" dirty="0">
                <a:solidFill>
                  <a:prstClr val="black"/>
                </a:solidFill>
                <a:latin typeface="幼圆" panose="02010509060101010101" pitchFamily="49" charset="-122"/>
                <a:ea typeface="幼圆" panose="02010509060101010101" pitchFamily="49" charset="-122"/>
              </a:rPr>
              <a:t>然后利用中山大学的学生邮箱创建帐户。</a:t>
            </a:r>
            <a:endParaRPr lang="en-US" altLang="zh-CN" sz="2400" b="1" dirty="0">
              <a:solidFill>
                <a:prstClr val="black"/>
              </a:solidFill>
              <a:latin typeface="幼圆" panose="02010509060101010101" pitchFamily="49" charset="-122"/>
              <a:ea typeface="幼圆" panose="02010509060101010101" pitchFamily="49" charset="-122"/>
            </a:endParaRPr>
          </a:p>
        </p:txBody>
      </p:sp>
      <p:pic>
        <p:nvPicPr>
          <p:cNvPr id="11" name="图片 10">
            <a:extLst>
              <a:ext uri="{FF2B5EF4-FFF2-40B4-BE49-F238E27FC236}">
                <a16:creationId xmlns:a16="http://schemas.microsoft.com/office/drawing/2014/main" id="{2A780BB7-2CA8-42FD-BABC-120950AB0834}"/>
              </a:ext>
            </a:extLst>
          </p:cNvPr>
          <p:cNvPicPr>
            <a:picLocks noChangeAspect="1"/>
          </p:cNvPicPr>
          <p:nvPr/>
        </p:nvPicPr>
        <p:blipFill>
          <a:blip r:embed="rId3"/>
          <a:stretch>
            <a:fillRect/>
          </a:stretch>
        </p:blipFill>
        <p:spPr>
          <a:xfrm>
            <a:off x="136056" y="2132856"/>
            <a:ext cx="8871888" cy="3600400"/>
          </a:xfrm>
          <a:prstGeom prst="rect">
            <a:avLst/>
          </a:prstGeom>
        </p:spPr>
      </p:pic>
      <p:pic>
        <p:nvPicPr>
          <p:cNvPr id="10" name="图片 9">
            <a:extLst>
              <a:ext uri="{FF2B5EF4-FFF2-40B4-BE49-F238E27FC236}">
                <a16:creationId xmlns:a16="http://schemas.microsoft.com/office/drawing/2014/main" id="{5C105104-1007-4D52-AE56-7795E22DBDD5}"/>
              </a:ext>
            </a:extLst>
          </p:cNvPr>
          <p:cNvPicPr>
            <a:picLocks noChangeAspect="1"/>
          </p:cNvPicPr>
          <p:nvPr/>
        </p:nvPicPr>
        <p:blipFill>
          <a:blip r:embed="rId4"/>
          <a:stretch>
            <a:fillRect/>
          </a:stretch>
        </p:blipFill>
        <p:spPr>
          <a:xfrm>
            <a:off x="38829" y="1028899"/>
            <a:ext cx="8989324" cy="5618328"/>
          </a:xfrm>
          <a:prstGeom prst="rect">
            <a:avLst/>
          </a:prstGeom>
        </p:spPr>
      </p:pic>
    </p:spTree>
    <p:extLst>
      <p:ext uri="{BB962C8B-B14F-4D97-AF65-F5344CB8AC3E}">
        <p14:creationId xmlns:p14="http://schemas.microsoft.com/office/powerpoint/2010/main" val="18375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的安装</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中山大学授权正版</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8" name="图片 7">
            <a:extLst>
              <a:ext uri="{FF2B5EF4-FFF2-40B4-BE49-F238E27FC236}">
                <a16:creationId xmlns:a16="http://schemas.microsoft.com/office/drawing/2014/main" id="{C50ED04B-AF7E-43B7-B742-AA332F354370}"/>
              </a:ext>
            </a:extLst>
          </p:cNvPr>
          <p:cNvPicPr>
            <a:picLocks noChangeAspect="1"/>
          </p:cNvPicPr>
          <p:nvPr/>
        </p:nvPicPr>
        <p:blipFill>
          <a:blip r:embed="rId2"/>
          <a:stretch>
            <a:fillRect/>
          </a:stretch>
        </p:blipFill>
        <p:spPr>
          <a:xfrm>
            <a:off x="524413" y="980728"/>
            <a:ext cx="8287745" cy="5425994"/>
          </a:xfrm>
          <a:prstGeom prst="rect">
            <a:avLst/>
          </a:prstGeom>
        </p:spPr>
      </p:pic>
      <p:sp>
        <p:nvSpPr>
          <p:cNvPr id="10" name="矩形 9">
            <a:extLst>
              <a:ext uri="{FF2B5EF4-FFF2-40B4-BE49-F238E27FC236}">
                <a16:creationId xmlns:a16="http://schemas.microsoft.com/office/drawing/2014/main" id="{5C1AE5B5-0170-4A26-8ADA-1D8AC9C81DE1}"/>
              </a:ext>
            </a:extLst>
          </p:cNvPr>
          <p:cNvSpPr/>
          <p:nvPr/>
        </p:nvSpPr>
        <p:spPr>
          <a:xfrm>
            <a:off x="331841" y="6093296"/>
            <a:ext cx="8287745"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按顺序填写并</a:t>
            </a:r>
            <a:r>
              <a:rPr lang="zh-CN" altLang="en-US" sz="2400" b="1" dirty="0">
                <a:solidFill>
                  <a:srgbClr val="FF0000"/>
                </a:solidFill>
                <a:latin typeface="幼圆" panose="02010509060101010101" pitchFamily="49" charset="-122"/>
                <a:ea typeface="幼圆" panose="02010509060101010101" pitchFamily="49" charset="-122"/>
              </a:rPr>
              <a:t>使用中大邮箱验证</a:t>
            </a:r>
            <a:r>
              <a:rPr lang="zh-CN" altLang="en-US" sz="2400" b="1" dirty="0">
                <a:solidFill>
                  <a:prstClr val="black"/>
                </a:solidFill>
                <a:latin typeface="幼圆" panose="02010509060101010101" pitchFamily="49" charset="-122"/>
                <a:ea typeface="幼圆" panose="02010509060101010101" pitchFamily="49" charset="-122"/>
              </a:rPr>
              <a:t>后，即可登录帐户。</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59369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的安装</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中山大学授权正版</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713AD0DB-1874-4465-BCE9-6FADFF9066ED}"/>
              </a:ext>
            </a:extLst>
          </p:cNvPr>
          <p:cNvPicPr>
            <a:picLocks noChangeAspect="1"/>
          </p:cNvPicPr>
          <p:nvPr/>
        </p:nvPicPr>
        <p:blipFill>
          <a:blip r:embed="rId2"/>
          <a:stretch>
            <a:fillRect/>
          </a:stretch>
        </p:blipFill>
        <p:spPr>
          <a:xfrm>
            <a:off x="85027" y="1268760"/>
            <a:ext cx="8973946" cy="3229551"/>
          </a:xfrm>
          <a:prstGeom prst="rect">
            <a:avLst/>
          </a:prstGeom>
        </p:spPr>
      </p:pic>
      <p:sp>
        <p:nvSpPr>
          <p:cNvPr id="7" name="矩形 6">
            <a:extLst>
              <a:ext uri="{FF2B5EF4-FFF2-40B4-BE49-F238E27FC236}">
                <a16:creationId xmlns:a16="http://schemas.microsoft.com/office/drawing/2014/main" id="{62BFD30A-7891-472B-8BA1-95BA1FA43CD2}"/>
              </a:ext>
            </a:extLst>
          </p:cNvPr>
          <p:cNvSpPr/>
          <p:nvPr/>
        </p:nvSpPr>
        <p:spPr>
          <a:xfrm>
            <a:off x="88329" y="4581128"/>
            <a:ext cx="8804151"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最新版本的</a:t>
            </a:r>
            <a:r>
              <a:rPr lang="en-US" altLang="zh-CN" sz="2400" b="1" dirty="0">
                <a:solidFill>
                  <a:prstClr val="black"/>
                </a:solidFill>
                <a:latin typeface="幼圆" panose="02010509060101010101" pitchFamily="49" charset="-122"/>
                <a:ea typeface="幼圆" panose="02010509060101010101" pitchFamily="49" charset="-122"/>
              </a:rPr>
              <a:t>MATLAB</a:t>
            </a:r>
            <a:r>
              <a:rPr lang="zh-CN" altLang="en-US" sz="2400" b="1" dirty="0">
                <a:solidFill>
                  <a:prstClr val="black"/>
                </a:solidFill>
                <a:latin typeface="幼圆" panose="02010509060101010101" pitchFamily="49" charset="-122"/>
                <a:ea typeface="幼圆" panose="02010509060101010101" pitchFamily="49" charset="-122"/>
              </a:rPr>
              <a:t>的完全安装需要几十个</a:t>
            </a:r>
            <a:r>
              <a:rPr lang="en-US" altLang="zh-CN" sz="2400" b="1" dirty="0">
                <a:solidFill>
                  <a:prstClr val="black"/>
                </a:solidFill>
                <a:latin typeface="幼圆" panose="02010509060101010101" pitchFamily="49" charset="-122"/>
                <a:ea typeface="幼圆" panose="02010509060101010101" pitchFamily="49" charset="-122"/>
              </a:rPr>
              <a:t>GB</a:t>
            </a:r>
            <a:r>
              <a:rPr lang="zh-CN" altLang="en-US" sz="2400" b="1" dirty="0">
                <a:solidFill>
                  <a:prstClr val="black"/>
                </a:solidFill>
                <a:latin typeface="幼圆" panose="02010509060101010101" pitchFamily="49" charset="-122"/>
                <a:ea typeface="幼圆" panose="02010509060101010101" pitchFamily="49" charset="-122"/>
              </a:rPr>
              <a:t>的硬盘空间，如果担心硬盘空间紧张，可以选择</a:t>
            </a:r>
            <a:r>
              <a:rPr lang="zh-CN" altLang="en-US" sz="2400" b="1" dirty="0">
                <a:solidFill>
                  <a:srgbClr val="FF0000"/>
                </a:solidFill>
                <a:latin typeface="幼圆" panose="02010509060101010101" pitchFamily="49" charset="-122"/>
                <a:ea typeface="幼圆" panose="02010509060101010101" pitchFamily="49" charset="-122"/>
              </a:rPr>
              <a:t>安装上述旧版本</a:t>
            </a:r>
            <a:r>
              <a:rPr lang="zh-CN" altLang="en-US" sz="2400" b="1" dirty="0">
                <a:solidFill>
                  <a:prstClr val="black"/>
                </a:solidFill>
                <a:latin typeface="幼圆" panose="02010509060101010101" pitchFamily="49" charset="-122"/>
                <a:ea typeface="幼圆" panose="02010509060101010101" pitchFamily="49" charset="-122"/>
              </a:rPr>
              <a:t>，</a:t>
            </a:r>
            <a:r>
              <a:rPr lang="zh-CN" altLang="en-US" sz="2400" b="1" dirty="0">
                <a:solidFill>
                  <a:srgbClr val="FF0000"/>
                </a:solidFill>
                <a:latin typeface="幼圆" panose="02010509060101010101" pitchFamily="49" charset="-122"/>
                <a:ea typeface="幼圆" panose="02010509060101010101" pitchFamily="49" charset="-122"/>
              </a:rPr>
              <a:t>部分安装</a:t>
            </a:r>
            <a:r>
              <a:rPr lang="zh-CN" altLang="en-US" sz="2400" b="1" dirty="0">
                <a:solidFill>
                  <a:prstClr val="black"/>
                </a:solidFill>
                <a:latin typeface="幼圆" panose="02010509060101010101" pitchFamily="49" charset="-122"/>
                <a:ea typeface="幼圆" panose="02010509060101010101" pitchFamily="49" charset="-122"/>
              </a:rPr>
              <a:t>（先安装</a:t>
            </a:r>
            <a:r>
              <a:rPr lang="en-US" altLang="zh-CN" sz="2400" b="1" dirty="0">
                <a:solidFill>
                  <a:prstClr val="black"/>
                </a:solidFill>
                <a:latin typeface="幼圆" panose="02010509060101010101" pitchFamily="49" charset="-122"/>
                <a:ea typeface="幼圆" panose="02010509060101010101" pitchFamily="49" charset="-122"/>
              </a:rPr>
              <a:t>MATLAB</a:t>
            </a:r>
            <a:r>
              <a:rPr lang="zh-CN" altLang="en-US" sz="2400" b="1" dirty="0">
                <a:solidFill>
                  <a:prstClr val="black"/>
                </a:solidFill>
                <a:latin typeface="幼圆" panose="02010509060101010101" pitchFamily="49" charset="-122"/>
                <a:ea typeface="幼圆" panose="02010509060101010101" pitchFamily="49" charset="-122"/>
              </a:rPr>
              <a:t>主程序及部分常用工具箱，不安装</a:t>
            </a:r>
            <a:r>
              <a:rPr lang="en-US" altLang="zh-CN" sz="2400" b="1" dirty="0">
                <a:solidFill>
                  <a:prstClr val="black"/>
                </a:solidFill>
                <a:latin typeface="幼圆" panose="02010509060101010101" pitchFamily="49" charset="-122"/>
                <a:ea typeface="幼圆" panose="02010509060101010101" pitchFamily="49" charset="-122"/>
              </a:rPr>
              <a:t>Simulink</a:t>
            </a:r>
            <a:r>
              <a:rPr lang="zh-CN" altLang="en-US" sz="2400" b="1" dirty="0">
                <a:solidFill>
                  <a:prstClr val="black"/>
                </a:solidFill>
                <a:latin typeface="幼圆" panose="02010509060101010101" pitchFamily="49" charset="-122"/>
                <a:ea typeface="幼圆" panose="02010509060101010101" pitchFamily="49" charset="-122"/>
              </a:rPr>
              <a:t>）。也可以</a:t>
            </a:r>
            <a:r>
              <a:rPr lang="zh-CN" altLang="en-US" sz="2400" b="1" dirty="0">
                <a:solidFill>
                  <a:srgbClr val="FF0000"/>
                </a:solidFill>
                <a:latin typeface="幼圆" panose="02010509060101010101" pitchFamily="49" charset="-122"/>
                <a:ea typeface="幼圆" panose="02010509060101010101" pitchFamily="49" charset="-122"/>
              </a:rPr>
              <a:t>删除硬盘一些不必要的文件</a:t>
            </a:r>
            <a:r>
              <a:rPr lang="zh-CN" altLang="en-US" sz="2400" b="1" dirty="0">
                <a:solidFill>
                  <a:prstClr val="black"/>
                </a:solidFill>
                <a:latin typeface="幼圆" panose="02010509060101010101" pitchFamily="49" charset="-122"/>
                <a:ea typeface="幼圆" panose="02010509060101010101" pitchFamily="49" charset="-122"/>
              </a:rPr>
              <a:t>。</a:t>
            </a:r>
            <a:endParaRPr lang="en-US" altLang="zh-CN" sz="2400" b="1" dirty="0">
              <a:solidFill>
                <a:prstClr val="black"/>
              </a:solidFill>
              <a:latin typeface="幼圆" panose="02010509060101010101" pitchFamily="49" charset="-122"/>
              <a:ea typeface="幼圆" panose="02010509060101010101" pitchFamily="49" charset="-122"/>
            </a:endParaRPr>
          </a:p>
        </p:txBody>
      </p:sp>
      <p:pic>
        <p:nvPicPr>
          <p:cNvPr id="9" name="图片 8">
            <a:extLst>
              <a:ext uri="{FF2B5EF4-FFF2-40B4-BE49-F238E27FC236}">
                <a16:creationId xmlns:a16="http://schemas.microsoft.com/office/drawing/2014/main" id="{A4476EF9-BB71-4742-BFDC-8B70A9BEB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5768765"/>
            <a:ext cx="464840" cy="464840"/>
          </a:xfrm>
          <a:prstGeom prst="rect">
            <a:avLst/>
          </a:prstGeom>
        </p:spPr>
      </p:pic>
    </p:spTree>
    <p:extLst>
      <p:ext uri="{BB962C8B-B14F-4D97-AF65-F5344CB8AC3E}">
        <p14:creationId xmlns:p14="http://schemas.microsoft.com/office/powerpoint/2010/main" val="39521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界面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0096586A-D32A-40A4-9602-E92CA14BDE85}"/>
              </a:ext>
            </a:extLst>
          </p:cNvPr>
          <p:cNvPicPr>
            <a:picLocks noChangeAspect="1"/>
          </p:cNvPicPr>
          <p:nvPr/>
        </p:nvPicPr>
        <p:blipFill>
          <a:blip r:embed="rId2"/>
          <a:stretch>
            <a:fillRect/>
          </a:stretch>
        </p:blipFill>
        <p:spPr>
          <a:xfrm>
            <a:off x="1475656" y="1043608"/>
            <a:ext cx="6083438" cy="5143875"/>
          </a:xfrm>
          <a:prstGeom prst="rect">
            <a:avLst/>
          </a:prstGeom>
        </p:spPr>
      </p:pic>
    </p:spTree>
    <p:extLst>
      <p:ext uri="{BB962C8B-B14F-4D97-AF65-F5344CB8AC3E}">
        <p14:creationId xmlns:p14="http://schemas.microsoft.com/office/powerpoint/2010/main" val="3298903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新版</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界面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a:extLst>
              <a:ext uri="{FF2B5EF4-FFF2-40B4-BE49-F238E27FC236}">
                <a16:creationId xmlns:a16="http://schemas.microsoft.com/office/drawing/2014/main" id="{79B75E9D-558B-4763-A71A-0E8F9640A675}"/>
              </a:ext>
            </a:extLst>
          </p:cNvPr>
          <p:cNvPicPr>
            <a:picLocks noChangeAspect="1"/>
          </p:cNvPicPr>
          <p:nvPr/>
        </p:nvPicPr>
        <p:blipFill>
          <a:blip r:embed="rId2"/>
          <a:stretch>
            <a:fillRect/>
          </a:stretch>
        </p:blipFill>
        <p:spPr>
          <a:xfrm>
            <a:off x="127938" y="1124744"/>
            <a:ext cx="8888123" cy="4708134"/>
          </a:xfrm>
          <a:prstGeom prst="rect">
            <a:avLst/>
          </a:prstGeom>
        </p:spPr>
      </p:pic>
    </p:spTree>
    <p:extLst>
      <p:ext uri="{BB962C8B-B14F-4D97-AF65-F5344CB8AC3E}">
        <p14:creationId xmlns:p14="http://schemas.microsoft.com/office/powerpoint/2010/main" val="363525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1.3-1</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3DDF101-51DB-45CA-BC9B-C3A4CB488C57}"/>
                  </a:ext>
                </a:extLst>
              </p:cNvPr>
              <p:cNvSpPr/>
              <p:nvPr/>
            </p:nvSpPr>
            <p:spPr>
              <a:xfrm>
                <a:off x="467544" y="895452"/>
                <a:ext cx="8086942" cy="547444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求</a:t>
                </a:r>
                <a14:m>
                  <m:oMath xmlns:m="http://schemas.openxmlformats.org/officeDocument/2006/math">
                    <m:d>
                      <m:dPr>
                        <m:begChr m:val="["/>
                        <m:endChr m:val="]"/>
                        <m:ctrlPr>
                          <a:rPr lang="en-US" altLang="zh-CN" sz="2400" b="1" i="1" smtClean="0">
                            <a:solidFill>
                              <a:prstClr val="black"/>
                            </a:solidFill>
                            <a:latin typeface="Cambria Math" panose="02040503050406030204" pitchFamily="18" charset="0"/>
                            <a:ea typeface="+mj-ea"/>
                          </a:rPr>
                        </m:ctrlPr>
                      </m:dPr>
                      <m:e>
                        <m:r>
                          <a:rPr lang="en-US" altLang="zh-CN" sz="2400" b="1" i="1" smtClean="0">
                            <a:solidFill>
                              <a:prstClr val="black"/>
                            </a:solidFill>
                            <a:latin typeface="Cambria Math" panose="02040503050406030204" pitchFamily="18" charset="0"/>
                            <a:ea typeface="+mj-ea"/>
                          </a:rPr>
                          <m:t>𝟏𝟐</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𝟐</m:t>
                        </m:r>
                        <m:func>
                          <m:funcPr>
                            <m:ctrlPr>
                              <a:rPr lang="en-US" altLang="zh-CN" sz="2400" b="1" i="1" smtClean="0">
                                <a:solidFill>
                                  <a:prstClr val="black"/>
                                </a:solidFill>
                                <a:latin typeface="Cambria Math" panose="02040503050406030204" pitchFamily="18" charset="0"/>
                                <a:ea typeface="+mj-ea"/>
                              </a:rPr>
                            </m:ctrlPr>
                          </m:funcPr>
                          <m:fName>
                            <m:r>
                              <m:rPr>
                                <m:sty m:val="p"/>
                              </m:rPr>
                              <a:rPr lang="en-US" altLang="zh-CN" sz="2400" b="0" i="0" smtClean="0">
                                <a:solidFill>
                                  <a:prstClr val="black"/>
                                </a:solidFill>
                                <a:latin typeface="Cambria Math" panose="02040503050406030204" pitchFamily="18" charset="0"/>
                                <a:ea typeface="+mj-ea"/>
                              </a:rPr>
                              <m:t>sin</m:t>
                            </m:r>
                          </m:fName>
                          <m:e>
                            <m:f>
                              <m:fPr>
                                <m:ctrlPr>
                                  <a:rPr lang="en-US" altLang="zh-CN" sz="2400" b="1" i="1" smtClean="0">
                                    <a:solidFill>
                                      <a:prstClr val="black"/>
                                    </a:solidFill>
                                    <a:latin typeface="Cambria Math" panose="02040503050406030204" pitchFamily="18" charset="0"/>
                                    <a:ea typeface="+mj-ea"/>
                                  </a:rPr>
                                </m:ctrlPr>
                              </m:fPr>
                              <m:num>
                                <m:r>
                                  <a:rPr lang="en-US" altLang="zh-CN" sz="2400" b="1" i="1" smtClean="0">
                                    <a:solidFill>
                                      <a:prstClr val="black"/>
                                    </a:solidFill>
                                    <a:latin typeface="Cambria Math" panose="02040503050406030204" pitchFamily="18" charset="0"/>
                                    <a:ea typeface="+mj-ea"/>
                                  </a:rPr>
                                  <m:t>𝝅</m:t>
                                </m:r>
                              </m:num>
                              <m:den>
                                <m:r>
                                  <a:rPr lang="en-US" altLang="zh-CN" sz="2400" b="1" i="1" smtClean="0">
                                    <a:solidFill>
                                      <a:prstClr val="black"/>
                                    </a:solidFill>
                                    <a:latin typeface="Cambria Math" panose="02040503050406030204" pitchFamily="18" charset="0"/>
                                    <a:ea typeface="+mj-ea"/>
                                  </a:rPr>
                                  <m:t>𝟔</m:t>
                                </m:r>
                              </m:den>
                            </m:f>
                          </m:e>
                        </m:func>
                      </m:e>
                    </m:d>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𝟑</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𝟐</m:t>
                    </m:r>
                    <m:sSup>
                      <m:sSupPr>
                        <m:ctrlPr>
                          <a:rPr lang="en-US" altLang="zh-CN" sz="2400" b="1" i="1" smtClean="0">
                            <a:solidFill>
                              <a:prstClr val="black"/>
                            </a:solidFill>
                            <a:latin typeface="Cambria Math" panose="02040503050406030204" pitchFamily="18" charset="0"/>
                            <a:ea typeface="+mj-ea"/>
                          </a:rPr>
                        </m:ctrlPr>
                      </m:sSupPr>
                      <m:e>
                        <m:r>
                          <a:rPr lang="en-US" altLang="zh-CN" sz="2400" b="1" i="1" smtClean="0">
                            <a:solidFill>
                              <a:prstClr val="black"/>
                            </a:solidFill>
                            <a:latin typeface="Cambria Math" panose="02040503050406030204" pitchFamily="18" charset="0"/>
                            <a:ea typeface="+mj-ea"/>
                          </a:rPr>
                          <m:t>𝟓</m:t>
                        </m:r>
                      </m:e>
                      <m:sup>
                        <m:r>
                          <a:rPr lang="en-US" altLang="zh-CN" sz="2400" b="1" i="1" smtClean="0">
                            <a:solidFill>
                              <a:prstClr val="black"/>
                            </a:solidFill>
                            <a:latin typeface="Cambria Math" panose="02040503050406030204" pitchFamily="18" charset="0"/>
                            <a:ea typeface="+mj-ea"/>
                          </a:rPr>
                          <m:t>𝟐</m:t>
                        </m:r>
                      </m:sup>
                    </m:sSup>
                  </m:oMath>
                </a14:m>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键入</a:t>
                </a:r>
                <a:endParaRPr lang="en-US" altLang="zh-CN" sz="2400" b="1" dirty="0">
                  <a:solidFill>
                    <a:prstClr val="black"/>
                  </a:solidFill>
                  <a:latin typeface="+mj-ea"/>
                  <a:ea typeface="+mj-ea"/>
                </a:endParaRPr>
              </a:p>
              <a:p>
                <a:pPr lvl="0">
                  <a:spcBef>
                    <a:spcPts val="580"/>
                  </a:spcBef>
                  <a:buClr>
                    <a:srgbClr val="00B050"/>
                  </a:buClr>
                  <a:buSzPct val="85000"/>
                </a:pPr>
                <a:r>
                  <a:rPr lang="en-US" altLang="zh-CN" sz="2400" b="1" dirty="0">
                    <a:solidFill>
                      <a:prstClr val="black"/>
                    </a:solidFill>
                    <a:latin typeface="+mj-ea"/>
                    <a:ea typeface="+mj-ea"/>
                  </a:rPr>
                  <a:t>&gt;&gt; </a:t>
                </a:r>
                <a:r>
                  <a:rPr lang="en-US" altLang="zh-CN" sz="2400" b="1" dirty="0">
                    <a:solidFill>
                      <a:srgbClr val="0070C0"/>
                    </a:solidFill>
                    <a:latin typeface="+mj-ea"/>
                    <a:ea typeface="+mj-ea"/>
                  </a:rPr>
                  <a:t>(12+2*sin(pi/6))/3.25^2</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输出</a:t>
                </a:r>
                <a:endParaRPr lang="en-US" altLang="zh-CN" sz="2400" b="1" dirty="0">
                  <a:solidFill>
                    <a:prstClr val="black"/>
                  </a:solidFill>
                  <a:latin typeface="+mj-ea"/>
                  <a:ea typeface="+mj-ea"/>
                </a:endParaRPr>
              </a:p>
              <a:p>
                <a:pPr lvl="0">
                  <a:spcBef>
                    <a:spcPts val="580"/>
                  </a:spcBef>
                  <a:buClr>
                    <a:srgbClr val="00B050"/>
                  </a:buClr>
                  <a:buSzPct val="85000"/>
                </a:pPr>
                <a:r>
                  <a:rPr lang="en-US" altLang="zh-CN" sz="2400" b="1" dirty="0" err="1">
                    <a:solidFill>
                      <a:prstClr val="black"/>
                    </a:solidFill>
                    <a:latin typeface="+mj-ea"/>
                    <a:ea typeface="+mj-ea"/>
                  </a:rPr>
                  <a:t>ans</a:t>
                </a:r>
                <a:r>
                  <a:rPr lang="en-US" altLang="zh-CN" sz="2400" b="1" dirty="0">
                    <a:solidFill>
                      <a:prstClr val="black"/>
                    </a:solidFill>
                    <a:latin typeface="+mj-ea"/>
                    <a:ea typeface="+mj-ea"/>
                  </a:rPr>
                  <a:t> =</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lvl="0">
                  <a:spcBef>
                    <a:spcPts val="580"/>
                  </a:spcBef>
                  <a:buClr>
                    <a:srgbClr val="00B050"/>
                  </a:buClr>
                  <a:buSzPct val="85000"/>
                </a:pPr>
                <a:r>
                  <a:rPr lang="en-US" altLang="zh-CN" sz="2400" b="1" dirty="0">
                    <a:solidFill>
                      <a:prstClr val="black"/>
                    </a:solidFill>
                    <a:latin typeface="+mj-ea"/>
                    <a:ea typeface="+mj-ea"/>
                  </a:rPr>
                  <a:t>   1.2308</a:t>
                </a:r>
              </a:p>
              <a:p>
                <a:pPr lvl="0">
                  <a:spcBef>
                    <a:spcPts val="580"/>
                  </a:spcBef>
                  <a:buClr>
                    <a:srgbClr val="00B050"/>
                  </a:buClr>
                  <a:buSzPct val="85000"/>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MATLAB</a:t>
                </a:r>
                <a:r>
                  <a:rPr lang="zh-CN" altLang="en-US" sz="2400" b="1" dirty="0">
                    <a:solidFill>
                      <a:prstClr val="black"/>
                    </a:solidFill>
                    <a:latin typeface="+mj-ea"/>
                    <a:ea typeface="+mj-ea"/>
                  </a:rPr>
                  <a:t>语言中，</a:t>
                </a:r>
                <a:r>
                  <a:rPr lang="zh-CN" altLang="en-US" sz="2400" b="1" dirty="0">
                    <a:solidFill>
                      <a:srgbClr val="FF0000"/>
                    </a:solidFill>
                    <a:latin typeface="+mj-ea"/>
                    <a:ea typeface="+mj-ea"/>
                  </a:rPr>
                  <a:t>计算优先级仍为括号</a:t>
                </a:r>
                <a:r>
                  <a:rPr lang="en-US" altLang="zh-CN" sz="2400" b="1" dirty="0">
                    <a:solidFill>
                      <a:srgbClr val="FF0000"/>
                    </a:solidFill>
                    <a:latin typeface="+mj-ea"/>
                    <a:ea typeface="+mj-ea"/>
                  </a:rPr>
                  <a:t>--》</a:t>
                </a:r>
                <a:r>
                  <a:rPr lang="zh-CN" altLang="en-US" sz="2400" b="1" dirty="0">
                    <a:solidFill>
                      <a:srgbClr val="FF0000"/>
                    </a:solidFill>
                    <a:latin typeface="+mj-ea"/>
                    <a:ea typeface="+mj-ea"/>
                  </a:rPr>
                  <a:t>乘方</a:t>
                </a:r>
                <a:r>
                  <a:rPr lang="en-US" altLang="zh-CN" sz="2400" b="1" dirty="0">
                    <a:solidFill>
                      <a:srgbClr val="FF0000"/>
                    </a:solidFill>
                    <a:latin typeface="+mj-ea"/>
                    <a:ea typeface="+mj-ea"/>
                  </a:rPr>
                  <a:t>--》</a:t>
                </a:r>
                <a:r>
                  <a:rPr lang="zh-CN" altLang="en-US" sz="2400" b="1" dirty="0">
                    <a:solidFill>
                      <a:srgbClr val="FF0000"/>
                    </a:solidFill>
                    <a:latin typeface="+mj-ea"/>
                    <a:ea typeface="+mj-ea"/>
                  </a:rPr>
                  <a:t>乘除</a:t>
                </a:r>
                <a:r>
                  <a:rPr lang="en-US" altLang="zh-CN" sz="2400" b="1" dirty="0">
                    <a:solidFill>
                      <a:srgbClr val="FF0000"/>
                    </a:solidFill>
                    <a:latin typeface="+mj-ea"/>
                    <a:ea typeface="+mj-ea"/>
                  </a:rPr>
                  <a:t>--》</a:t>
                </a:r>
                <a:r>
                  <a:rPr lang="zh-CN" altLang="en-US" sz="2400" b="1" dirty="0">
                    <a:solidFill>
                      <a:srgbClr val="FF0000"/>
                    </a:solidFill>
                    <a:latin typeface="+mj-ea"/>
                    <a:ea typeface="+mj-ea"/>
                  </a:rPr>
                  <a:t>加减，</a:t>
                </a:r>
                <a:r>
                  <a:rPr lang="en-US" altLang="zh-CN" sz="2400" b="1" dirty="0">
                    <a:solidFill>
                      <a:srgbClr val="FF0000"/>
                    </a:solidFill>
                    <a:latin typeface="+mj-ea"/>
                    <a:ea typeface="+mj-ea"/>
                  </a:rPr>
                  <a:t>pi</a:t>
                </a:r>
                <a:r>
                  <a:rPr lang="zh-CN" altLang="en-US" sz="2400" b="1" dirty="0">
                    <a:solidFill>
                      <a:srgbClr val="FF0000"/>
                    </a:solidFill>
                    <a:latin typeface="+mj-ea"/>
                    <a:ea typeface="+mj-ea"/>
                  </a:rPr>
                  <a:t>在</a:t>
                </a:r>
                <a:r>
                  <a:rPr lang="en-US" altLang="zh-CN" sz="2400" b="1" dirty="0">
                    <a:solidFill>
                      <a:srgbClr val="FF0000"/>
                    </a:solidFill>
                    <a:latin typeface="+mj-ea"/>
                    <a:ea typeface="+mj-ea"/>
                  </a:rPr>
                  <a:t>MATLAB</a:t>
                </a:r>
                <a:r>
                  <a:rPr lang="zh-CN" altLang="en-US" sz="2400" b="1" dirty="0">
                    <a:solidFill>
                      <a:srgbClr val="FF0000"/>
                    </a:solidFill>
                    <a:latin typeface="+mj-ea"/>
                    <a:ea typeface="+mj-ea"/>
                  </a:rPr>
                  <a:t>中默认指代圆周率常数</a:t>
                </a:r>
                <a:endParaRPr lang="en-US" altLang="zh-CN" sz="2400" b="1" dirty="0">
                  <a:solidFill>
                    <a:srgbClr val="FF0000"/>
                  </a:solidFill>
                  <a:latin typeface="+mj-ea"/>
                  <a:ea typeface="+mj-ea"/>
                </a:endParaRPr>
              </a:p>
            </p:txBody>
          </p:sp>
        </mc:Choice>
        <mc:Fallback xmlns="">
          <p:sp>
            <p:nvSpPr>
              <p:cNvPr id="5" name="矩形 4">
                <a:extLst>
                  <a:ext uri="{FF2B5EF4-FFF2-40B4-BE49-F238E27FC236}">
                    <a16:creationId xmlns:a16="http://schemas.microsoft.com/office/drawing/2014/main" id="{93DDF101-51DB-45CA-BC9B-C3A4CB488C57}"/>
                  </a:ext>
                </a:extLst>
              </p:cNvPr>
              <p:cNvSpPr>
                <a:spLocks noRot="1" noChangeAspect="1" noMove="1" noResize="1" noEditPoints="1" noAdjustHandles="1" noChangeArrowheads="1" noChangeShapeType="1" noTextEdit="1"/>
              </p:cNvSpPr>
              <p:nvPr/>
            </p:nvSpPr>
            <p:spPr>
              <a:xfrm>
                <a:off x="467544" y="895452"/>
                <a:ext cx="8086942" cy="5474447"/>
              </a:xfrm>
              <a:prstGeom prst="rect">
                <a:avLst/>
              </a:prstGeom>
              <a:blipFill>
                <a:blip r:embed="rId2"/>
                <a:stretch>
                  <a:fillRect l="-1207" b="-15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330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界面的变化</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E31B63DC-4363-458F-ACC4-4BF568979069}"/>
              </a:ext>
            </a:extLst>
          </p:cNvPr>
          <p:cNvPicPr>
            <a:picLocks noChangeAspect="1"/>
          </p:cNvPicPr>
          <p:nvPr/>
        </p:nvPicPr>
        <p:blipFill>
          <a:blip r:embed="rId2"/>
          <a:stretch>
            <a:fillRect/>
          </a:stretch>
        </p:blipFill>
        <p:spPr>
          <a:xfrm>
            <a:off x="106535" y="1142194"/>
            <a:ext cx="8930929" cy="4573612"/>
          </a:xfrm>
          <a:prstGeom prst="rect">
            <a:avLst/>
          </a:prstGeom>
        </p:spPr>
      </p:pic>
    </p:spTree>
    <p:extLst>
      <p:ext uri="{BB962C8B-B14F-4D97-AF65-F5344CB8AC3E}">
        <p14:creationId xmlns:p14="http://schemas.microsoft.com/office/powerpoint/2010/main" val="148267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1.3-2</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5" name="矩形 4">
            <a:extLst>
              <a:ext uri="{FF2B5EF4-FFF2-40B4-BE49-F238E27FC236}">
                <a16:creationId xmlns:a16="http://schemas.microsoft.com/office/drawing/2014/main" id="{93DDF101-51DB-45CA-BC9B-C3A4CB488C57}"/>
              </a:ext>
            </a:extLst>
          </p:cNvPr>
          <p:cNvSpPr/>
          <p:nvPr/>
        </p:nvSpPr>
        <p:spPr>
          <a:xfrm>
            <a:off x="467544" y="895452"/>
            <a:ext cx="8086942" cy="40318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续行输入法</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rPr>
              <a:t>&gt;&gt; </a:t>
            </a:r>
            <a:r>
              <a:rPr lang="en-US" altLang="zh-CN" sz="2400" b="1" dirty="0">
                <a:solidFill>
                  <a:srgbClr val="0070C0"/>
                </a:solidFill>
                <a:latin typeface="+mj-ea"/>
              </a:rPr>
              <a:t>S=1-1/2+1/3-1/4+...</a:t>
            </a:r>
          </a:p>
          <a:p>
            <a:pPr>
              <a:spcBef>
                <a:spcPts val="580"/>
              </a:spcBef>
              <a:buClr>
                <a:srgbClr val="00B050"/>
              </a:buClr>
              <a:buSzPct val="85000"/>
            </a:pPr>
            <a:r>
              <a:rPr lang="en-US" altLang="zh-CN" sz="2400" b="1" dirty="0">
                <a:solidFill>
                  <a:srgbClr val="0070C0"/>
                </a:solidFill>
                <a:latin typeface="+mj-ea"/>
              </a:rPr>
              <a:t>1/5-1/6+1/7-1/8</a:t>
            </a:r>
          </a:p>
          <a:p>
            <a:pPr lvl="0">
              <a:spcBef>
                <a:spcPts val="580"/>
              </a:spcBef>
              <a:buClr>
                <a:srgbClr val="00B050"/>
              </a:buClr>
              <a:buSzPct val="85000"/>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S =</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lvl="0">
              <a:spcBef>
                <a:spcPts val="580"/>
              </a:spcBef>
              <a:buClr>
                <a:srgbClr val="00B050"/>
              </a:buClr>
              <a:buSzPct val="85000"/>
            </a:pPr>
            <a:r>
              <a:rPr lang="en-US" altLang="zh-CN" sz="2400" b="1" dirty="0">
                <a:solidFill>
                  <a:prstClr val="black"/>
                </a:solidFill>
                <a:latin typeface="+mj-ea"/>
                <a:ea typeface="+mj-ea"/>
              </a:rPr>
              <a:t>   0.6345</a:t>
            </a:r>
          </a:p>
          <a:p>
            <a:pPr lvl="0">
              <a:spcBef>
                <a:spcPts val="580"/>
              </a:spcBef>
              <a:buClr>
                <a:srgbClr val="00B050"/>
              </a:buClr>
              <a:buSzPct val="85000"/>
            </a:pPr>
            <a:endParaRPr lang="en-US" altLang="zh-CN" sz="2400" b="1" dirty="0">
              <a:solidFill>
                <a:prstClr val="black"/>
              </a:solidFill>
              <a:latin typeface="+mj-ea"/>
              <a:ea typeface="+mj-ea"/>
            </a:endParaRPr>
          </a:p>
        </p:txBody>
      </p:sp>
      <p:sp>
        <p:nvSpPr>
          <p:cNvPr id="3" name="矩形 2">
            <a:extLst>
              <a:ext uri="{FF2B5EF4-FFF2-40B4-BE49-F238E27FC236}">
                <a16:creationId xmlns:a16="http://schemas.microsoft.com/office/drawing/2014/main" id="{22C40217-81A8-476E-AEFA-3F8C571125D8}"/>
              </a:ext>
            </a:extLst>
          </p:cNvPr>
          <p:cNvSpPr/>
          <p:nvPr/>
        </p:nvSpPr>
        <p:spPr>
          <a:xfrm>
            <a:off x="5004048" y="1772816"/>
            <a:ext cx="4572000" cy="269304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rPr>
              <a:t>&gt;&gt; </a:t>
            </a:r>
            <a:r>
              <a:rPr lang="en-US" altLang="zh-CN" sz="2400" b="1" dirty="0">
                <a:solidFill>
                  <a:srgbClr val="0070C0"/>
                </a:solidFill>
                <a:latin typeface="+mj-ea"/>
              </a:rPr>
              <a:t>log(2)</a:t>
            </a:r>
          </a:p>
          <a:p>
            <a:pPr lvl="0">
              <a:spcBef>
                <a:spcPts val="580"/>
              </a:spcBef>
              <a:buClr>
                <a:srgbClr val="00B050"/>
              </a:buClr>
              <a:buSzPct val="85000"/>
            </a:pPr>
            <a:endParaRPr lang="en-US" altLang="zh-CN" sz="2400" b="1" dirty="0">
              <a:solidFill>
                <a:prstClr val="black"/>
              </a:solidFill>
              <a:latin typeface="+mj-ea"/>
            </a:endParaRPr>
          </a:p>
          <a:p>
            <a:pPr lvl="0">
              <a:spcBef>
                <a:spcPts val="580"/>
              </a:spcBef>
              <a:buClr>
                <a:srgbClr val="00B050"/>
              </a:buClr>
              <a:buSzPct val="85000"/>
            </a:pPr>
            <a:endParaRPr lang="en-US" altLang="zh-CN" sz="2400"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en-US" altLang="zh-CN" sz="2400" b="1" dirty="0" err="1">
                <a:solidFill>
                  <a:prstClr val="black"/>
                </a:solidFill>
                <a:latin typeface="+mj-ea"/>
              </a:rPr>
              <a:t>ans</a:t>
            </a:r>
            <a:r>
              <a:rPr lang="en-US" altLang="zh-CN" sz="2400" b="1" dirty="0">
                <a:solidFill>
                  <a:prstClr val="black"/>
                </a:solidFill>
                <a:latin typeface="+mj-ea"/>
              </a:rPr>
              <a:t> =</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ndParaRPr>
          </a:p>
          <a:p>
            <a:pPr lvl="0">
              <a:spcBef>
                <a:spcPts val="580"/>
              </a:spcBef>
              <a:buClr>
                <a:srgbClr val="00B050"/>
              </a:buClr>
              <a:buSzPct val="85000"/>
            </a:pPr>
            <a:r>
              <a:rPr lang="en-US" altLang="zh-CN" sz="2400" b="1" dirty="0">
                <a:solidFill>
                  <a:prstClr val="black"/>
                </a:solidFill>
                <a:latin typeface="+mj-ea"/>
              </a:rPr>
              <a:t>   0.6931</a:t>
            </a:r>
          </a:p>
        </p:txBody>
      </p:sp>
      <p:pic>
        <p:nvPicPr>
          <p:cNvPr id="6" name="图片 5">
            <a:extLst>
              <a:ext uri="{FF2B5EF4-FFF2-40B4-BE49-F238E27FC236}">
                <a16:creationId xmlns:a16="http://schemas.microsoft.com/office/drawing/2014/main" id="{49D43247-7B1B-47B0-9A27-A75FAE02091F}"/>
              </a:ext>
            </a:extLst>
          </p:cNvPr>
          <p:cNvPicPr>
            <a:picLocks noChangeAspect="1"/>
          </p:cNvPicPr>
          <p:nvPr/>
        </p:nvPicPr>
        <p:blipFill>
          <a:blip r:embed="rId2"/>
          <a:stretch>
            <a:fillRect/>
          </a:stretch>
        </p:blipFill>
        <p:spPr>
          <a:xfrm>
            <a:off x="683568" y="4650824"/>
            <a:ext cx="3082832" cy="1143000"/>
          </a:xfrm>
          <a:prstGeom prst="rect">
            <a:avLst/>
          </a:prstGeom>
        </p:spPr>
      </p:pic>
    </p:spTree>
    <p:extLst>
      <p:ext uri="{BB962C8B-B14F-4D97-AF65-F5344CB8AC3E}">
        <p14:creationId xmlns:p14="http://schemas.microsoft.com/office/powerpoint/2010/main" val="297154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119"/>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的变量命名规则</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4" name="矩形 3">
            <a:extLst>
              <a:ext uri="{FF2B5EF4-FFF2-40B4-BE49-F238E27FC236}">
                <a16:creationId xmlns:a16="http://schemas.microsoft.com/office/drawing/2014/main" id="{3DE18849-7047-4B9E-A705-F6DC2562FF78}"/>
              </a:ext>
            </a:extLst>
          </p:cNvPr>
          <p:cNvSpPr/>
          <p:nvPr/>
        </p:nvSpPr>
        <p:spPr>
          <a:xfrm>
            <a:off x="467544" y="895452"/>
            <a:ext cx="8086942" cy="432426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变量名区分大小写（与</a:t>
            </a:r>
            <a:r>
              <a:rPr lang="en-US" altLang="zh-CN" sz="2400" b="1" dirty="0">
                <a:solidFill>
                  <a:prstClr val="black"/>
                </a:solidFill>
                <a:latin typeface="+mj-ea"/>
                <a:ea typeface="+mj-ea"/>
              </a:rPr>
              <a:t>C++</a:t>
            </a:r>
            <a:r>
              <a:rPr lang="zh-CN" altLang="en-US" sz="2400" b="1" dirty="0">
                <a:solidFill>
                  <a:prstClr val="black"/>
                </a:solidFill>
                <a:latin typeface="+mj-ea"/>
                <a:ea typeface="+mj-ea"/>
              </a:rPr>
              <a:t>语言相同）。</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变量名的首字符必须为字母，不得为数字（与</a:t>
            </a:r>
            <a:r>
              <a:rPr lang="en-US" altLang="zh-CN" sz="2400" b="1" dirty="0">
                <a:solidFill>
                  <a:prstClr val="black"/>
                </a:solidFill>
                <a:latin typeface="+mj-ea"/>
                <a:ea typeface="+mj-ea"/>
              </a:rPr>
              <a:t>C++</a:t>
            </a:r>
            <a:r>
              <a:rPr lang="zh-CN" altLang="en-US" sz="2400" b="1" dirty="0">
                <a:solidFill>
                  <a:prstClr val="black"/>
                </a:solidFill>
                <a:latin typeface="+mj-ea"/>
                <a:ea typeface="+mj-ea"/>
              </a:rPr>
              <a:t>相同）</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变量名不得与</a:t>
            </a:r>
            <a:r>
              <a:rPr lang="en-US" altLang="zh-CN" sz="2400" b="1" dirty="0">
                <a:solidFill>
                  <a:prstClr val="black"/>
                </a:solidFill>
                <a:latin typeface="+mj-ea"/>
                <a:ea typeface="+mj-ea"/>
              </a:rPr>
              <a:t>MATLAB</a:t>
            </a:r>
            <a:r>
              <a:rPr lang="zh-CN" altLang="en-US" sz="2400" b="1" dirty="0">
                <a:solidFill>
                  <a:prstClr val="black"/>
                </a:solidFill>
                <a:latin typeface="+mj-ea"/>
                <a:ea typeface="+mj-ea"/>
              </a:rPr>
              <a:t>关键词（</a:t>
            </a:r>
            <a:r>
              <a:rPr lang="en-US" altLang="zh-CN" sz="2400" b="1" dirty="0">
                <a:solidFill>
                  <a:srgbClr val="0070C0"/>
                </a:solidFill>
                <a:latin typeface="+mj-ea"/>
                <a:ea typeface="+mj-ea"/>
              </a:rPr>
              <a:t>for</a:t>
            </a:r>
            <a:r>
              <a:rPr lang="zh-CN" altLang="en-US" sz="2400" b="1" dirty="0">
                <a:solidFill>
                  <a:srgbClr val="0070C0"/>
                </a:solidFill>
                <a:latin typeface="+mj-ea"/>
                <a:ea typeface="+mj-ea"/>
              </a:rPr>
              <a:t>、</a:t>
            </a:r>
            <a:r>
              <a:rPr lang="en-US" altLang="zh-CN" sz="2400" b="1" dirty="0">
                <a:solidFill>
                  <a:srgbClr val="0070C0"/>
                </a:solidFill>
                <a:latin typeface="+mj-ea"/>
                <a:ea typeface="+mj-ea"/>
              </a:rPr>
              <a:t>if</a:t>
            </a:r>
            <a:r>
              <a:rPr lang="zh-CN" altLang="en-US" sz="2400" b="1" dirty="0">
                <a:solidFill>
                  <a:srgbClr val="0070C0"/>
                </a:solidFill>
                <a:latin typeface="+mj-ea"/>
                <a:ea typeface="+mj-ea"/>
              </a:rPr>
              <a:t>、</a:t>
            </a:r>
            <a:r>
              <a:rPr lang="en-US" altLang="zh-CN" sz="2400" b="1" dirty="0">
                <a:solidFill>
                  <a:srgbClr val="0070C0"/>
                </a:solidFill>
                <a:latin typeface="+mj-ea"/>
                <a:ea typeface="+mj-ea"/>
              </a:rPr>
              <a:t>else</a:t>
            </a:r>
            <a:r>
              <a:rPr lang="zh-CN" altLang="en-US" sz="2400" b="1" dirty="0">
                <a:solidFill>
                  <a:srgbClr val="0070C0"/>
                </a:solidFill>
                <a:latin typeface="+mj-ea"/>
                <a:ea typeface="+mj-ea"/>
              </a:rPr>
              <a:t>、</a:t>
            </a:r>
            <a:r>
              <a:rPr lang="en-US" altLang="zh-CN" sz="2400" b="1" dirty="0">
                <a:solidFill>
                  <a:srgbClr val="0070C0"/>
                </a:solidFill>
                <a:latin typeface="+mj-ea"/>
                <a:ea typeface="+mj-ea"/>
              </a:rPr>
              <a:t>end</a:t>
            </a:r>
            <a:r>
              <a:rPr lang="zh-CN" altLang="en-US" sz="2400" b="1" dirty="0">
                <a:solidFill>
                  <a:prstClr val="black"/>
                </a:solidFill>
                <a:latin typeface="+mj-ea"/>
                <a:ea typeface="+mj-ea"/>
              </a:rPr>
              <a:t>）重复（与</a:t>
            </a:r>
            <a:r>
              <a:rPr lang="en-US" altLang="zh-CN" sz="2400" b="1" dirty="0">
                <a:solidFill>
                  <a:prstClr val="black"/>
                </a:solidFill>
                <a:latin typeface="+mj-ea"/>
                <a:ea typeface="+mj-ea"/>
              </a:rPr>
              <a:t>C++</a:t>
            </a:r>
            <a:r>
              <a:rPr lang="zh-CN" altLang="en-US" sz="2400" b="1" dirty="0">
                <a:solidFill>
                  <a:prstClr val="black"/>
                </a:solidFill>
                <a:latin typeface="+mj-ea"/>
                <a:ea typeface="+mj-ea"/>
              </a:rPr>
              <a:t>相同）</a:t>
            </a: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变量名如果与</a:t>
            </a:r>
            <a:r>
              <a:rPr lang="en-US" altLang="zh-CN" sz="2400" b="1" dirty="0">
                <a:solidFill>
                  <a:prstClr val="black"/>
                </a:solidFill>
                <a:latin typeface="+mj-ea"/>
                <a:ea typeface="+mj-ea"/>
              </a:rPr>
              <a:t>MATLAB</a:t>
            </a:r>
            <a:r>
              <a:rPr lang="zh-CN" altLang="en-US" sz="2400" b="1" dirty="0">
                <a:solidFill>
                  <a:prstClr val="black"/>
                </a:solidFill>
                <a:latin typeface="+mj-ea"/>
                <a:ea typeface="+mj-ea"/>
              </a:rPr>
              <a:t>自带的变量名重复，则固有的取值会被取代</a:t>
            </a:r>
            <a:r>
              <a:rPr lang="en-US" altLang="zh-CN" sz="2400" b="1" dirty="0">
                <a:solidFill>
                  <a:prstClr val="black"/>
                </a:solidFill>
                <a:latin typeface="+mj-ea"/>
                <a:ea typeface="+mj-ea"/>
              </a:rPr>
              <a:t>,</a:t>
            </a:r>
            <a:r>
              <a:rPr lang="zh-CN" altLang="en-US" sz="2400" b="1" dirty="0">
                <a:solidFill>
                  <a:prstClr val="black"/>
                </a:solidFill>
                <a:latin typeface="+mj-ea"/>
                <a:ea typeface="+mj-ea"/>
              </a:rPr>
              <a:t>如：</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p:txBody>
      </p:sp>
      <p:sp>
        <p:nvSpPr>
          <p:cNvPr id="5" name="矩形 4">
            <a:extLst>
              <a:ext uri="{FF2B5EF4-FFF2-40B4-BE49-F238E27FC236}">
                <a16:creationId xmlns:a16="http://schemas.microsoft.com/office/drawing/2014/main" id="{FFC99B00-E402-478C-8D0E-8FCE6994100C}"/>
              </a:ext>
            </a:extLst>
          </p:cNvPr>
          <p:cNvSpPr/>
          <p:nvPr/>
        </p:nvSpPr>
        <p:spPr>
          <a:xfrm>
            <a:off x="2627784" y="4437112"/>
            <a:ext cx="4572000" cy="1785104"/>
          </a:xfrm>
          <a:prstGeom prst="rect">
            <a:avLst/>
          </a:prstGeom>
        </p:spPr>
        <p:txBody>
          <a:bodyPr>
            <a:spAutoFit/>
          </a:bodyPr>
          <a:lstStyle/>
          <a:p>
            <a:pPr marL="274320" indent="-274320">
              <a:spcBef>
                <a:spcPts val="580"/>
              </a:spcBef>
              <a:buClr>
                <a:srgbClr val="00B050"/>
              </a:buClr>
              <a:buSzPct val="85000"/>
              <a:buFont typeface="Wingdings" pitchFamily="2" charset="2"/>
              <a:buChar char="q"/>
            </a:pPr>
            <a:r>
              <a:rPr lang="en-US" altLang="zh-CN" b="1" dirty="0">
                <a:solidFill>
                  <a:prstClr val="black"/>
                </a:solidFill>
                <a:latin typeface="+mj-ea"/>
              </a:rPr>
              <a:t>&gt;&gt; </a:t>
            </a:r>
            <a:r>
              <a:rPr lang="en-US" altLang="zh-CN" b="1" dirty="0">
                <a:solidFill>
                  <a:srgbClr val="0070C0"/>
                </a:solidFill>
                <a:latin typeface="+mj-ea"/>
              </a:rPr>
              <a:t>pi=2</a:t>
            </a:r>
          </a:p>
          <a:p>
            <a:pPr marL="274320" indent="-274320">
              <a:spcBef>
                <a:spcPts val="580"/>
              </a:spcBef>
              <a:buClr>
                <a:srgbClr val="00B050"/>
              </a:buClr>
              <a:buSzPct val="85000"/>
              <a:buFont typeface="Wingdings" pitchFamily="2" charset="2"/>
              <a:buChar char="q"/>
            </a:pPr>
            <a:endParaRPr lang="en-US" altLang="zh-CN"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en-US" altLang="zh-CN" b="1" dirty="0">
                <a:solidFill>
                  <a:prstClr val="black"/>
                </a:solidFill>
                <a:latin typeface="+mj-ea"/>
              </a:rPr>
              <a:t>pi =</a:t>
            </a:r>
          </a:p>
          <a:p>
            <a:pPr marL="274320" lvl="0" indent="-274320">
              <a:spcBef>
                <a:spcPts val="580"/>
              </a:spcBef>
              <a:buClr>
                <a:srgbClr val="00B050"/>
              </a:buClr>
              <a:buSzPct val="85000"/>
              <a:buFont typeface="Wingdings" pitchFamily="2" charset="2"/>
              <a:buChar char="q"/>
            </a:pPr>
            <a:endParaRPr lang="en-US" altLang="zh-CN" b="1" dirty="0">
              <a:solidFill>
                <a:prstClr val="black"/>
              </a:solidFill>
              <a:latin typeface="+mj-ea"/>
            </a:endParaRPr>
          </a:p>
          <a:p>
            <a:pPr lvl="0">
              <a:spcBef>
                <a:spcPts val="580"/>
              </a:spcBef>
              <a:buClr>
                <a:srgbClr val="00B050"/>
              </a:buClr>
              <a:buSzPct val="85000"/>
            </a:pPr>
            <a:r>
              <a:rPr lang="en-US" altLang="zh-CN" b="1" dirty="0">
                <a:solidFill>
                  <a:prstClr val="black"/>
                </a:solidFill>
                <a:latin typeface="+mj-ea"/>
              </a:rPr>
              <a:t>   2</a:t>
            </a:r>
          </a:p>
        </p:txBody>
      </p:sp>
      <p:sp>
        <p:nvSpPr>
          <p:cNvPr id="6" name="矩形 5">
            <a:extLst>
              <a:ext uri="{FF2B5EF4-FFF2-40B4-BE49-F238E27FC236}">
                <a16:creationId xmlns:a16="http://schemas.microsoft.com/office/drawing/2014/main" id="{D4A6C2B9-DC11-4598-9A36-BE8859F12947}"/>
              </a:ext>
            </a:extLst>
          </p:cNvPr>
          <p:cNvSpPr/>
          <p:nvPr/>
        </p:nvSpPr>
        <p:spPr>
          <a:xfrm>
            <a:off x="4800600" y="4437112"/>
            <a:ext cx="4572000" cy="1785104"/>
          </a:xfrm>
          <a:prstGeom prst="rect">
            <a:avLst/>
          </a:prstGeom>
        </p:spPr>
        <p:txBody>
          <a:bodyPr>
            <a:spAutoFit/>
          </a:bodyPr>
          <a:lstStyle/>
          <a:p>
            <a:pPr marL="274320" indent="-274320">
              <a:spcBef>
                <a:spcPts val="580"/>
              </a:spcBef>
              <a:buClr>
                <a:srgbClr val="00B050"/>
              </a:buClr>
              <a:buSzPct val="85000"/>
              <a:buFont typeface="Wingdings" pitchFamily="2" charset="2"/>
              <a:buChar char="q"/>
            </a:pPr>
            <a:r>
              <a:rPr lang="en-US" altLang="zh-CN" b="1" dirty="0">
                <a:solidFill>
                  <a:prstClr val="black"/>
                </a:solidFill>
                <a:latin typeface="+mj-ea"/>
              </a:rPr>
              <a:t>&gt;&gt; </a:t>
            </a:r>
            <a:r>
              <a:rPr lang="en-US" altLang="zh-CN" b="1" dirty="0">
                <a:solidFill>
                  <a:srgbClr val="0070C0"/>
                </a:solidFill>
                <a:latin typeface="+mj-ea"/>
              </a:rPr>
              <a:t>2*pi</a:t>
            </a:r>
          </a:p>
          <a:p>
            <a:pPr marL="274320" indent="-274320">
              <a:spcBef>
                <a:spcPts val="580"/>
              </a:spcBef>
              <a:buClr>
                <a:srgbClr val="00B050"/>
              </a:buClr>
              <a:buSzPct val="85000"/>
              <a:buFont typeface="Wingdings" pitchFamily="2" charset="2"/>
              <a:buChar char="q"/>
            </a:pPr>
            <a:endParaRPr lang="en-US" altLang="zh-CN"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en-US" altLang="zh-CN" b="1" dirty="0" err="1">
                <a:solidFill>
                  <a:prstClr val="black"/>
                </a:solidFill>
                <a:latin typeface="+mj-ea"/>
              </a:rPr>
              <a:t>ans</a:t>
            </a:r>
            <a:r>
              <a:rPr lang="en-US" altLang="zh-CN" b="1" dirty="0">
                <a:solidFill>
                  <a:prstClr val="black"/>
                </a:solidFill>
                <a:latin typeface="+mj-ea"/>
              </a:rPr>
              <a:t> =</a:t>
            </a:r>
          </a:p>
          <a:p>
            <a:pPr marL="274320" lvl="0" indent="-274320">
              <a:spcBef>
                <a:spcPts val="580"/>
              </a:spcBef>
              <a:buClr>
                <a:srgbClr val="00B050"/>
              </a:buClr>
              <a:buSzPct val="85000"/>
              <a:buFont typeface="Wingdings" pitchFamily="2" charset="2"/>
              <a:buChar char="q"/>
            </a:pPr>
            <a:endParaRPr lang="en-US" altLang="zh-CN" b="1" dirty="0">
              <a:solidFill>
                <a:prstClr val="black"/>
              </a:solidFill>
              <a:latin typeface="+mj-ea"/>
            </a:endParaRPr>
          </a:p>
          <a:p>
            <a:pPr lvl="0">
              <a:spcBef>
                <a:spcPts val="580"/>
              </a:spcBef>
              <a:buClr>
                <a:srgbClr val="00B050"/>
              </a:buClr>
              <a:buSzPct val="85000"/>
            </a:pPr>
            <a:r>
              <a:rPr lang="en-US" altLang="zh-CN" b="1" dirty="0">
                <a:solidFill>
                  <a:prstClr val="black"/>
                </a:solidFill>
                <a:latin typeface="+mj-ea"/>
              </a:rPr>
              <a:t>   4</a:t>
            </a:r>
          </a:p>
        </p:txBody>
      </p:sp>
    </p:spTree>
    <p:extLst>
      <p:ext uri="{BB962C8B-B14F-4D97-AF65-F5344CB8AC3E}">
        <p14:creationId xmlns:p14="http://schemas.microsoft.com/office/powerpoint/2010/main" val="99469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的特殊数值与专用变量名</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29DFC832-3B85-4313-9488-5CE4A6895122}"/>
              </a:ext>
            </a:extLst>
          </p:cNvPr>
          <p:cNvPicPr>
            <a:picLocks noChangeAspect="1"/>
          </p:cNvPicPr>
          <p:nvPr/>
        </p:nvPicPr>
        <p:blipFill rotWithShape="1">
          <a:blip r:embed="rId2"/>
          <a:srcRect b="4275"/>
          <a:stretch/>
        </p:blipFill>
        <p:spPr>
          <a:xfrm>
            <a:off x="389624" y="2011669"/>
            <a:ext cx="8557323" cy="2713475"/>
          </a:xfrm>
          <a:prstGeom prst="rect">
            <a:avLst/>
          </a:prstGeom>
        </p:spPr>
      </p:pic>
    </p:spTree>
    <p:extLst>
      <p:ext uri="{BB962C8B-B14F-4D97-AF65-F5344CB8AC3E}">
        <p14:creationId xmlns:p14="http://schemas.microsoft.com/office/powerpoint/2010/main" val="385531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43408"/>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任课教师介绍</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28557B4-2CAD-49D3-A64D-EDEBC2178FBB}"/>
                  </a:ext>
                </a:extLst>
              </p:cNvPr>
              <p:cNvSpPr/>
              <p:nvPr/>
            </p:nvSpPr>
            <p:spPr>
              <a:xfrm>
                <a:off x="467544" y="926610"/>
                <a:ext cx="8086942" cy="550920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姓名：</a:t>
                </a:r>
                <a:r>
                  <a:rPr lang="zh-CN" altLang="en-US" sz="2400" b="1" dirty="0">
                    <a:solidFill>
                      <a:srgbClr val="FF0000"/>
                    </a:solidFill>
                    <a:latin typeface="+mj-ea"/>
                    <a:ea typeface="+mj-ea"/>
                  </a:rPr>
                  <a:t>李嘉</a:t>
                </a:r>
                <a:r>
                  <a:rPr lang="zh-CN" altLang="en-US" sz="2400" b="1" dirty="0">
                    <a:solidFill>
                      <a:prstClr val="black"/>
                    </a:solidFill>
                    <a:latin typeface="+mj-ea"/>
                    <a:ea typeface="+mj-ea"/>
                  </a:rPr>
                  <a:t>，中山大学数学学院副教授。一个平凡而又常见的名字。</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dirty="0">
                  <a:solidFill>
                    <a:prstClr val="black"/>
                  </a:solidFill>
                  <a:latin typeface="Perpetu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李老师的博导：</a:t>
                </a:r>
                <a:r>
                  <a:rPr lang="zh-CN" altLang="en-US" sz="2400" b="1" dirty="0">
                    <a:solidFill>
                      <a:srgbClr val="FF0000"/>
                    </a:solidFill>
                    <a:latin typeface="+mj-ea"/>
                    <a:ea typeface="+mj-ea"/>
                  </a:rPr>
                  <a:t>沈佐伟教授</a:t>
                </a:r>
                <a:r>
                  <a:rPr lang="zh-CN" altLang="en-US" sz="2400" b="1" dirty="0">
                    <a:solidFill>
                      <a:prstClr val="black"/>
                    </a:solidFill>
                    <a:latin typeface="+mj-ea"/>
                    <a:ea typeface="+mj-ea"/>
                  </a:rPr>
                  <a:t>，新加坡科学院院士。小波、逼近论、图像处理领域知名学者。</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李老师的五代博导：</a:t>
                </a:r>
                <a:r>
                  <a:rPr lang="zh-CN" altLang="en-US" sz="2400" b="1" dirty="0">
                    <a:solidFill>
                      <a:srgbClr val="FF0000"/>
                    </a:solidFill>
                    <a:latin typeface="+mj-ea"/>
                    <a:ea typeface="+mj-ea"/>
                  </a:rPr>
                  <a:t>弗洛贝涅斯</a:t>
                </a:r>
                <a:r>
                  <a:rPr lang="zh-CN" altLang="en-US" sz="2400" b="1" dirty="0">
                    <a:solidFill>
                      <a:prstClr val="black"/>
                    </a:solidFill>
                    <a:latin typeface="+mj-ea"/>
                    <a:ea typeface="+mj-ea"/>
                  </a:rPr>
                  <a:t>，最早提出矩阵秩的概念，弗洛贝涅斯范数等概念。</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李老师的六代博导：</a:t>
                </a:r>
                <a:r>
                  <a:rPr lang="zh-CN" altLang="en-US" sz="2400" b="1" dirty="0">
                    <a:solidFill>
                      <a:srgbClr val="FF0000"/>
                    </a:solidFill>
                    <a:latin typeface="+mj-ea"/>
                    <a:ea typeface="+mj-ea"/>
                  </a:rPr>
                  <a:t>魏尔斯特拉斯</a:t>
                </a:r>
                <a:r>
                  <a:rPr lang="zh-CN" altLang="en-US" sz="2400" b="1" dirty="0">
                    <a:solidFill>
                      <a:prstClr val="black"/>
                    </a:solidFill>
                    <a:latin typeface="+mj-ea"/>
                    <a:ea typeface="+mj-ea"/>
                  </a:rPr>
                  <a:t>，最早完善一致收敛概念，提出</a:t>
                </a:r>
                <a14:m>
                  <m:oMath xmlns:m="http://schemas.openxmlformats.org/officeDocument/2006/math">
                    <m:r>
                      <a:rPr lang="en-US" altLang="zh-CN" sz="2400" b="1" i="1" smtClean="0">
                        <a:solidFill>
                          <a:prstClr val="black"/>
                        </a:solidFill>
                        <a:latin typeface="Cambria Math" panose="02040503050406030204" pitchFamily="18" charset="0"/>
                        <a:ea typeface="+mj-ea"/>
                      </a:rPr>
                      <m:t>𝝐</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𝜹</m:t>
                    </m:r>
                  </m:oMath>
                </a14:m>
                <a:r>
                  <a:rPr lang="zh-CN" altLang="en-US" sz="2400" b="1" dirty="0">
                    <a:solidFill>
                      <a:prstClr val="black"/>
                    </a:solidFill>
                    <a:latin typeface="+mj-ea"/>
                    <a:ea typeface="+mj-ea"/>
                  </a:rPr>
                  <a:t>语言，构造处处连续处处不可导的函数。</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李老师的九代博导：</a:t>
                </a:r>
                <a:r>
                  <a:rPr lang="zh-CN" altLang="en-US" sz="2400" b="1" dirty="0">
                    <a:solidFill>
                      <a:srgbClr val="FFC000"/>
                    </a:solidFill>
                    <a:latin typeface="+mj-ea"/>
                    <a:ea typeface="+mj-ea"/>
                  </a:rPr>
                  <a:t>卡尔</a:t>
                </a:r>
                <a:endParaRPr lang="en-US" altLang="zh-CN" sz="2400" dirty="0">
                  <a:solidFill>
                    <a:srgbClr val="FFC000"/>
                  </a:solidFill>
                  <a:latin typeface="Perpetua"/>
                </a:endParaRPr>
              </a:p>
            </p:txBody>
          </p:sp>
        </mc:Choice>
        <mc:Fallback xmlns="">
          <p:sp>
            <p:nvSpPr>
              <p:cNvPr id="12" name="矩形 11">
                <a:extLst>
                  <a:ext uri="{FF2B5EF4-FFF2-40B4-BE49-F238E27FC236}">
                    <a16:creationId xmlns:a16="http://schemas.microsoft.com/office/drawing/2014/main" id="{728557B4-2CAD-49D3-A64D-EDEBC2178FBB}"/>
                  </a:ext>
                </a:extLst>
              </p:cNvPr>
              <p:cNvSpPr>
                <a:spLocks noRot="1" noChangeAspect="1" noMove="1" noResize="1" noEditPoints="1" noAdjustHandles="1" noChangeArrowheads="1" noChangeShapeType="1" noTextEdit="1"/>
              </p:cNvSpPr>
              <p:nvPr/>
            </p:nvSpPr>
            <p:spPr>
              <a:xfrm>
                <a:off x="467544" y="926610"/>
                <a:ext cx="8086942" cy="5509200"/>
              </a:xfrm>
              <a:prstGeom prst="rect">
                <a:avLst/>
              </a:prstGeom>
              <a:blipFill>
                <a:blip r:embed="rId2"/>
                <a:stretch>
                  <a:fillRect l="-679" t="-885" r="-4902" b="-77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FCC33CF-F082-485E-9A4E-D72D10EFB962}"/>
              </a:ext>
            </a:extLst>
          </p:cNvPr>
          <p:cNvSpPr txBox="1"/>
          <p:nvPr/>
        </p:nvSpPr>
        <p:spPr>
          <a:xfrm>
            <a:off x="4067944" y="5898531"/>
            <a:ext cx="2040943" cy="461665"/>
          </a:xfrm>
          <a:prstGeom prst="rect">
            <a:avLst/>
          </a:prstGeom>
          <a:noFill/>
        </p:spPr>
        <p:txBody>
          <a:bodyPr wrap="none" rtlCol="0">
            <a:spAutoFit/>
          </a:bodyPr>
          <a:lstStyle/>
          <a:p>
            <a:r>
              <a:rPr lang="en-US" altLang="zh-CN" sz="2400" b="1" dirty="0">
                <a:solidFill>
                  <a:schemeClr val="accent2"/>
                </a:solidFill>
                <a:latin typeface="+mj-ea"/>
                <a:ea typeface="+mj-ea"/>
              </a:rPr>
              <a:t>·</a:t>
            </a:r>
            <a:r>
              <a:rPr lang="zh-CN" altLang="en-US" sz="2400" b="1" dirty="0">
                <a:solidFill>
                  <a:schemeClr val="accent2"/>
                </a:solidFill>
                <a:latin typeface="+mj-ea"/>
                <a:ea typeface="+mj-ea"/>
              </a:rPr>
              <a:t>弗雷德里希</a:t>
            </a:r>
          </a:p>
        </p:txBody>
      </p:sp>
      <p:sp>
        <p:nvSpPr>
          <p:cNvPr id="13" name="文本框 12">
            <a:extLst>
              <a:ext uri="{FF2B5EF4-FFF2-40B4-BE49-F238E27FC236}">
                <a16:creationId xmlns:a16="http://schemas.microsoft.com/office/drawing/2014/main" id="{4FB909D8-36BE-4521-88EE-62CF2594EB58}"/>
              </a:ext>
            </a:extLst>
          </p:cNvPr>
          <p:cNvSpPr txBox="1"/>
          <p:nvPr/>
        </p:nvSpPr>
        <p:spPr>
          <a:xfrm>
            <a:off x="5868144" y="5898531"/>
            <a:ext cx="1112805" cy="461665"/>
          </a:xfrm>
          <a:prstGeom prst="rect">
            <a:avLst/>
          </a:prstGeom>
          <a:noFill/>
        </p:spPr>
        <p:txBody>
          <a:bodyPr wrap="none" rtlCol="0">
            <a:spAutoFit/>
          </a:bodyPr>
          <a:lstStyle/>
          <a:p>
            <a:r>
              <a:rPr lang="en-US" altLang="zh-CN" sz="2400" b="1" dirty="0">
                <a:solidFill>
                  <a:srgbClr val="FF0000"/>
                </a:solidFill>
                <a:latin typeface="+mj-ea"/>
                <a:ea typeface="+mj-ea"/>
              </a:rPr>
              <a:t>·</a:t>
            </a:r>
            <a:r>
              <a:rPr lang="zh-CN" altLang="en-US" sz="2400" b="1" dirty="0">
                <a:solidFill>
                  <a:srgbClr val="FF0000"/>
                </a:solidFill>
                <a:latin typeface="+mj-ea"/>
                <a:ea typeface="+mj-ea"/>
              </a:rPr>
              <a:t>高斯</a:t>
            </a:r>
          </a:p>
        </p:txBody>
      </p:sp>
      <p:sp>
        <p:nvSpPr>
          <p:cNvPr id="4" name="矩形 3">
            <a:extLst>
              <a:ext uri="{FF2B5EF4-FFF2-40B4-BE49-F238E27FC236}">
                <a16:creationId xmlns:a16="http://schemas.microsoft.com/office/drawing/2014/main" id="{2C30674A-F155-4574-A3DA-45C75E388212}"/>
              </a:ext>
            </a:extLst>
          </p:cNvPr>
          <p:cNvSpPr/>
          <p:nvPr/>
        </p:nvSpPr>
        <p:spPr>
          <a:xfrm>
            <a:off x="2463366" y="1340768"/>
            <a:ext cx="6064481" cy="461665"/>
          </a:xfrm>
          <a:prstGeom prst="rect">
            <a:avLst/>
          </a:prstGeom>
        </p:spPr>
        <p:txBody>
          <a:bodyPr wrap="none">
            <a:spAutoFit/>
          </a:bodyPr>
          <a:lstStyle/>
          <a:p>
            <a:pPr lvl="0">
              <a:spcBef>
                <a:spcPts val="580"/>
              </a:spcBef>
              <a:buClr>
                <a:srgbClr val="00B050"/>
              </a:buClr>
              <a:buSzPct val="85000"/>
            </a:pPr>
            <a:r>
              <a:rPr lang="zh-CN" altLang="en-US" sz="2400" b="1" dirty="0">
                <a:latin typeface="幼圆" panose="02010509060101010101" pitchFamily="49" charset="-122"/>
                <a:ea typeface="幼圆" panose="02010509060101010101" pitchFamily="49" charset="-122"/>
              </a:rPr>
              <a:t>中大数院</a:t>
            </a:r>
            <a:r>
              <a:rPr lang="en-US" altLang="zh-CN" sz="2400" b="1" dirty="0">
                <a:latin typeface="幼圆" panose="02010509060101010101" pitchFamily="49" charset="-122"/>
                <a:ea typeface="幼圆" panose="02010509060101010101" pitchFamily="49" charset="-122"/>
              </a:rPr>
              <a:t>05</a:t>
            </a:r>
            <a:r>
              <a:rPr lang="zh-CN" altLang="en-US" sz="2400" b="1" dirty="0">
                <a:latin typeface="幼圆" panose="02010509060101010101" pitchFamily="49" charset="-122"/>
                <a:ea typeface="幼圆" panose="02010509060101010101" pitchFamily="49" charset="-122"/>
              </a:rPr>
              <a:t>级</a:t>
            </a:r>
            <a:r>
              <a:rPr lang="zh-CN" altLang="en-US" sz="2400" b="1" dirty="0">
                <a:solidFill>
                  <a:srgbClr val="0070C0"/>
                </a:solidFill>
                <a:latin typeface="幼圆" panose="02010509060101010101" pitchFamily="49" charset="-122"/>
                <a:ea typeface="幼圆" panose="02010509060101010101" pitchFamily="49" charset="-122"/>
              </a:rPr>
              <a:t>没有造成恶劣影响</a:t>
            </a:r>
            <a:r>
              <a:rPr lang="zh-CN" altLang="en-US" sz="2400" b="1" dirty="0">
                <a:latin typeface="幼圆" panose="02010509060101010101" pitchFamily="49" charset="-122"/>
                <a:ea typeface="幼圆" panose="02010509060101010101" pitchFamily="49" charset="-122"/>
              </a:rPr>
              <a:t>的本科生。</a:t>
            </a: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755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1.3-3(</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特殊数值与专用变量名）</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E53F44C6-F954-479E-80DD-29E54A16D452}"/>
              </a:ext>
            </a:extLst>
          </p:cNvPr>
          <p:cNvSpPr/>
          <p:nvPr/>
        </p:nvSpPr>
        <p:spPr>
          <a:xfrm>
            <a:off x="971600" y="1412776"/>
            <a:ext cx="7772400" cy="7294305"/>
          </a:xfrm>
          <a:prstGeom prst="rect">
            <a:avLst/>
          </a:prstGeom>
        </p:spPr>
        <p:txBody>
          <a:bodyPr wrap="square" numCol="2">
            <a:spAutoFit/>
          </a:bodyPr>
          <a:lstStyle/>
          <a:p>
            <a:r>
              <a:rPr lang="en-US" altLang="zh-CN" b="1" dirty="0">
                <a:solidFill>
                  <a:srgbClr val="008100"/>
                </a:solidFill>
                <a:latin typeface="Courier New" panose="02070309020205020404" pitchFamily="49" charset="0"/>
              </a:rPr>
              <a:t>format long e </a:t>
            </a:r>
            <a:r>
              <a:rPr lang="en-US" altLang="zh-CN" b="1" dirty="0">
                <a:solidFill>
                  <a:srgbClr val="FF0000"/>
                </a:solidFill>
                <a:latin typeface="Courier New" panose="02070309020205020404" pitchFamily="49" charset="0"/>
              </a:rPr>
              <a:t>%</a:t>
            </a:r>
            <a:r>
              <a:rPr lang="zh-CN" altLang="en-US" b="1" dirty="0">
                <a:solidFill>
                  <a:srgbClr val="FF0000"/>
                </a:solidFill>
                <a:latin typeface="Courier New" panose="02070309020205020404" pitchFamily="49" charset="0"/>
              </a:rPr>
              <a:t>十六位有效数字</a:t>
            </a:r>
            <a:endParaRPr lang="en-US" altLang="zh-CN" b="1" dirty="0">
              <a:solidFill>
                <a:srgbClr val="FF0000"/>
              </a:solidFill>
              <a:latin typeface="Courier New" panose="02070309020205020404" pitchFamily="49"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RMAd</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realmax</a:t>
            </a:r>
            <a:r>
              <a:rPr lang="en-US" altLang="zh-CN" b="1" dirty="0">
                <a:solidFill>
                  <a:srgbClr val="008000"/>
                </a:solidFill>
                <a:latin typeface="Courier New" panose="02070309020205020404" pitchFamily="49" charset="0"/>
                <a:cs typeface="Times New Roman" panose="02020603050405020304" pitchFamily="18" charset="0"/>
              </a:rPr>
              <a:t>('double')	</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RMAs=</a:t>
            </a:r>
            <a:r>
              <a:rPr lang="en-US" altLang="zh-CN" b="1" dirty="0" err="1">
                <a:solidFill>
                  <a:srgbClr val="008000"/>
                </a:solidFill>
                <a:latin typeface="Courier New" panose="02070309020205020404" pitchFamily="49" charset="0"/>
                <a:cs typeface="Times New Roman" panose="02020603050405020304" pitchFamily="18" charset="0"/>
              </a:rPr>
              <a:t>realmax</a:t>
            </a:r>
            <a:r>
              <a:rPr lang="en-US" altLang="zh-CN" b="1" dirty="0">
                <a:solidFill>
                  <a:srgbClr val="008000"/>
                </a:solidFill>
                <a:latin typeface="Courier New" panose="02070309020205020404" pitchFamily="49" charset="0"/>
                <a:cs typeface="Times New Roman" panose="02020603050405020304" pitchFamily="18" charset="0"/>
              </a:rPr>
              <a:t>('single')</a:t>
            </a:r>
            <a:endParaRPr lang="zh-CN" altLang="zh-CN" sz="2000" dirty="0">
              <a:latin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RMAd</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1.797693134862316e+308</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RMAs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3.4028235e+38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r>
              <a:rPr lang="en-US" altLang="zh-CN" b="1" dirty="0">
                <a:solidFill>
                  <a:srgbClr val="008100"/>
                </a:solidFill>
                <a:latin typeface="Courier New" panose="02070309020205020404" pitchFamily="49" charset="0"/>
              </a:rPr>
              <a:t>IMA64=</a:t>
            </a:r>
            <a:r>
              <a:rPr lang="en-US" altLang="zh-CN" b="1" dirty="0" err="1">
                <a:solidFill>
                  <a:srgbClr val="008100"/>
                </a:solidFill>
                <a:latin typeface="Courier New" panose="02070309020205020404" pitchFamily="49" charset="0"/>
              </a:rPr>
              <a:t>intmax</a:t>
            </a:r>
            <a:r>
              <a:rPr lang="en-US" altLang="zh-CN" b="1" dirty="0">
                <a:solidFill>
                  <a:srgbClr val="008100"/>
                </a:solidFill>
                <a:latin typeface="Courier New" panose="02070309020205020404" pitchFamily="49" charset="0"/>
              </a:rPr>
              <a:t>('int64')</a:t>
            </a:r>
          </a:p>
          <a:p>
            <a:r>
              <a:rPr lang="en-US" altLang="zh-CN" b="1" dirty="0">
                <a:solidFill>
                  <a:srgbClr val="008100"/>
                </a:solidFill>
                <a:latin typeface="Courier New" panose="02070309020205020404" pitchFamily="49" charset="0"/>
              </a:rPr>
              <a:t>IMA32=</a:t>
            </a:r>
            <a:r>
              <a:rPr lang="en-US" altLang="zh-CN" b="1" dirty="0" err="1">
                <a:solidFill>
                  <a:srgbClr val="008100"/>
                </a:solidFill>
                <a:latin typeface="Courier New" panose="02070309020205020404" pitchFamily="49" charset="0"/>
              </a:rPr>
              <a:t>intmax</a:t>
            </a:r>
            <a:endParaRPr lang="en-US" altLang="zh-CN" b="1" dirty="0">
              <a:solidFill>
                <a:srgbClr val="008100"/>
              </a:solidFill>
              <a:latin typeface="Courier New" panose="02070309020205020404" pitchFamily="49" charset="0"/>
            </a:endParaRPr>
          </a:p>
          <a:p>
            <a:r>
              <a:rPr lang="en-US" altLang="zh-CN" b="1" dirty="0">
                <a:solidFill>
                  <a:srgbClr val="008100"/>
                </a:solidFill>
                <a:latin typeface="Courier New" panose="02070309020205020404" pitchFamily="49" charset="0"/>
              </a:rPr>
              <a:t>IMA16=</a:t>
            </a:r>
            <a:r>
              <a:rPr lang="en-US" altLang="zh-CN" b="1" dirty="0" err="1">
                <a:solidFill>
                  <a:srgbClr val="008100"/>
                </a:solidFill>
                <a:latin typeface="Courier New" panose="02070309020205020404" pitchFamily="49" charset="0"/>
              </a:rPr>
              <a:t>intmax</a:t>
            </a:r>
            <a:r>
              <a:rPr lang="en-US" altLang="zh-CN" b="1" dirty="0">
                <a:solidFill>
                  <a:srgbClr val="008100"/>
                </a:solidFill>
                <a:latin typeface="Courier New" panose="02070309020205020404" pitchFamily="49" charset="0"/>
              </a:rPr>
              <a:t>('int16')</a:t>
            </a:r>
          </a:p>
          <a:p>
            <a:r>
              <a:rPr lang="en-US" altLang="zh-CN" dirty="0">
                <a:solidFill>
                  <a:srgbClr val="0000FF"/>
                </a:solidFill>
                <a:latin typeface="Courier New" panose="02070309020205020404" pitchFamily="49" charset="0"/>
              </a:rPr>
              <a:t>IMA64 =</a:t>
            </a:r>
          </a:p>
          <a:p>
            <a:r>
              <a:rPr lang="en-US" altLang="zh-CN" dirty="0">
                <a:solidFill>
                  <a:srgbClr val="0000FF"/>
                </a:solidFill>
                <a:latin typeface="Courier New" panose="02070309020205020404" pitchFamily="49" charset="0"/>
              </a:rPr>
              <a:t>9223372036854775807</a:t>
            </a:r>
          </a:p>
          <a:p>
            <a:r>
              <a:rPr lang="en-US" altLang="zh-CN" dirty="0">
                <a:solidFill>
                  <a:srgbClr val="0000FF"/>
                </a:solidFill>
                <a:latin typeface="Courier New" panose="02070309020205020404" pitchFamily="49" charset="0"/>
              </a:rPr>
              <a:t>IMA32 =</a:t>
            </a:r>
          </a:p>
          <a:p>
            <a:r>
              <a:rPr lang="en-US" altLang="zh-CN" dirty="0">
                <a:solidFill>
                  <a:srgbClr val="0000FF"/>
                </a:solidFill>
                <a:latin typeface="Courier New" panose="02070309020205020404" pitchFamily="49" charset="0"/>
              </a:rPr>
              <a:t>2147483647</a:t>
            </a:r>
          </a:p>
          <a:p>
            <a:r>
              <a:rPr lang="en-US" altLang="zh-CN" dirty="0">
                <a:solidFill>
                  <a:srgbClr val="0000FF"/>
                </a:solidFill>
                <a:latin typeface="Courier New" panose="02070309020205020404" pitchFamily="49" charset="0"/>
              </a:rPr>
              <a:t>IMA16 =</a:t>
            </a:r>
          </a:p>
          <a:p>
            <a:r>
              <a:rPr lang="en-US" altLang="zh-CN" dirty="0">
                <a:solidFill>
                  <a:srgbClr val="0000FF"/>
                </a:solidFill>
                <a:latin typeface="Courier New" panose="02070309020205020404" pitchFamily="49" charset="0"/>
              </a:rPr>
              <a:t>32767</a:t>
            </a: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endParaRPr lang="en-US" altLang="zh-CN" sz="2000" b="1" dirty="0">
              <a:solidFill>
                <a:srgbClr val="008100"/>
              </a:solidFill>
              <a:latin typeface="Courier New" panose="02070309020205020404" pitchFamily="49" charset="0"/>
            </a:endParaRPr>
          </a:p>
          <a:p>
            <a:r>
              <a:rPr lang="en-US" altLang="zh-CN" sz="2000" b="1" dirty="0">
                <a:solidFill>
                  <a:srgbClr val="008100"/>
                </a:solidFill>
                <a:latin typeface="Courier New" panose="02070309020205020404" pitchFamily="49" charset="0"/>
              </a:rPr>
              <a:t>e1=eps</a:t>
            </a:r>
          </a:p>
          <a:p>
            <a:r>
              <a:rPr lang="en-US" altLang="zh-CN" sz="2000" b="1" dirty="0">
                <a:solidFill>
                  <a:srgbClr val="008100"/>
                </a:solidFill>
                <a:latin typeface="Courier New" panose="02070309020205020404" pitchFamily="49" charset="0"/>
              </a:rPr>
              <a:t>e2=eps(2)</a:t>
            </a:r>
          </a:p>
          <a:p>
            <a:r>
              <a:rPr lang="en-US" altLang="zh-CN" sz="2000" dirty="0">
                <a:solidFill>
                  <a:srgbClr val="0000FF"/>
                </a:solidFill>
                <a:latin typeface="Courier New" panose="02070309020205020404" pitchFamily="49" charset="0"/>
              </a:rPr>
              <a:t>e1 =</a:t>
            </a:r>
          </a:p>
          <a:p>
            <a:r>
              <a:rPr lang="en-US" altLang="zh-CN" sz="2000" dirty="0">
                <a:solidFill>
                  <a:srgbClr val="0000FF"/>
                </a:solidFill>
                <a:latin typeface="Courier New" panose="02070309020205020404" pitchFamily="49" charset="0"/>
              </a:rPr>
              <a:t>2.220446049250313e-016</a:t>
            </a:r>
          </a:p>
          <a:p>
            <a:r>
              <a:rPr lang="en-US" altLang="zh-CN" sz="2000" dirty="0">
                <a:solidFill>
                  <a:srgbClr val="0000FF"/>
                </a:solidFill>
                <a:latin typeface="Courier New" panose="02070309020205020404" pitchFamily="49" charset="0"/>
              </a:rPr>
              <a:t>e2 =</a:t>
            </a:r>
          </a:p>
          <a:p>
            <a:r>
              <a:rPr lang="en-US" altLang="zh-CN" sz="2000" dirty="0">
                <a:solidFill>
                  <a:srgbClr val="0000FF"/>
                </a:solidFill>
                <a:latin typeface="Courier New" panose="02070309020205020404" pitchFamily="49" charset="0"/>
              </a:rPr>
              <a:t>4.440892098500626e-016</a:t>
            </a:r>
          </a:p>
          <a:p>
            <a:r>
              <a:rPr lang="en-US" altLang="zh-CN" sz="2000" b="1" dirty="0">
                <a:solidFill>
                  <a:srgbClr val="008100"/>
                </a:solidFill>
                <a:latin typeface="Courier New" panose="02070309020205020404" pitchFamily="49" charset="0"/>
              </a:rPr>
              <a:t>pi</a:t>
            </a:r>
          </a:p>
          <a:p>
            <a:r>
              <a:rPr lang="en-US" altLang="zh-CN" sz="2000" dirty="0" err="1">
                <a:solidFill>
                  <a:srgbClr val="0000FF"/>
                </a:solidFill>
                <a:latin typeface="Courier New" panose="02070309020205020404" pitchFamily="49" charset="0"/>
              </a:rPr>
              <a:t>ans</a:t>
            </a:r>
            <a:r>
              <a:rPr lang="en-US" altLang="zh-CN" sz="2000" dirty="0">
                <a:solidFill>
                  <a:srgbClr val="0000FF"/>
                </a:solidFill>
                <a:latin typeface="Courier New" panose="02070309020205020404" pitchFamily="49" charset="0"/>
              </a:rPr>
              <a:t> =</a:t>
            </a:r>
          </a:p>
          <a:p>
            <a:r>
              <a:rPr lang="en-US" altLang="zh-CN" sz="2000" dirty="0">
                <a:solidFill>
                  <a:srgbClr val="0000FF"/>
                </a:solidFill>
                <a:latin typeface="Courier New" panose="02070309020205020404" pitchFamily="49" charset="0"/>
              </a:rPr>
              <a:t>3.141592653589793e+00</a:t>
            </a:r>
            <a:endParaRPr lang="zh-CN" altLang="en-US" dirty="0"/>
          </a:p>
        </p:txBody>
      </p:sp>
    </p:spTree>
    <p:extLst>
      <p:ext uri="{BB962C8B-B14F-4D97-AF65-F5344CB8AC3E}">
        <p14:creationId xmlns:p14="http://schemas.microsoft.com/office/powerpoint/2010/main" val="2872167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hlinkClick r:id="rId2" action="ppaction://hlinkfile"/>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hlinkClick r:id="rId2" action="ppaction://hlinkfile"/>
              </a:rPr>
              <a:t>的运算符与表达式</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graphicFrame>
        <p:nvGraphicFramePr>
          <p:cNvPr id="6" name="表格 5">
            <a:extLst>
              <a:ext uri="{FF2B5EF4-FFF2-40B4-BE49-F238E27FC236}">
                <a16:creationId xmlns:a16="http://schemas.microsoft.com/office/drawing/2014/main" id="{71B10616-5636-4278-9A0E-CAA0B1A06019}"/>
              </a:ext>
            </a:extLst>
          </p:cNvPr>
          <p:cNvGraphicFramePr>
            <a:graphicFrameLocks noGrp="1"/>
          </p:cNvGraphicFramePr>
          <p:nvPr>
            <p:extLst>
              <p:ext uri="{D42A27DB-BD31-4B8C-83A1-F6EECF244321}">
                <p14:modId xmlns:p14="http://schemas.microsoft.com/office/powerpoint/2010/main" val="3663363370"/>
              </p:ext>
            </p:extLst>
          </p:nvPr>
        </p:nvGraphicFramePr>
        <p:xfrm>
          <a:off x="791581" y="1340768"/>
          <a:ext cx="7560838" cy="4176463"/>
        </p:xfrm>
        <a:graphic>
          <a:graphicData uri="http://schemas.openxmlformats.org/drawingml/2006/table">
            <a:tbl>
              <a:tblPr firstRow="1" firstCol="1" bandRow="1">
                <a:tableStyleId>{5C22544A-7EE6-4342-B048-85BDC9FD1C3A}</a:tableStyleId>
              </a:tblPr>
              <a:tblGrid>
                <a:gridCol w="777452">
                  <a:extLst>
                    <a:ext uri="{9D8B030D-6E8A-4147-A177-3AD203B41FA5}">
                      <a16:colId xmlns:a16="http://schemas.microsoft.com/office/drawing/2014/main" val="3676072826"/>
                    </a:ext>
                  </a:extLst>
                </a:gridCol>
                <a:gridCol w="777452">
                  <a:extLst>
                    <a:ext uri="{9D8B030D-6E8A-4147-A177-3AD203B41FA5}">
                      <a16:colId xmlns:a16="http://schemas.microsoft.com/office/drawing/2014/main" val="788939604"/>
                    </a:ext>
                  </a:extLst>
                </a:gridCol>
                <a:gridCol w="526813">
                  <a:extLst>
                    <a:ext uri="{9D8B030D-6E8A-4147-A177-3AD203B41FA5}">
                      <a16:colId xmlns:a16="http://schemas.microsoft.com/office/drawing/2014/main" val="419739626"/>
                    </a:ext>
                  </a:extLst>
                </a:gridCol>
                <a:gridCol w="526813">
                  <a:extLst>
                    <a:ext uri="{9D8B030D-6E8A-4147-A177-3AD203B41FA5}">
                      <a16:colId xmlns:a16="http://schemas.microsoft.com/office/drawing/2014/main" val="2179359786"/>
                    </a:ext>
                  </a:extLst>
                </a:gridCol>
                <a:gridCol w="989790">
                  <a:extLst>
                    <a:ext uri="{9D8B030D-6E8A-4147-A177-3AD203B41FA5}">
                      <a16:colId xmlns:a16="http://schemas.microsoft.com/office/drawing/2014/main" val="3408339324"/>
                    </a:ext>
                  </a:extLst>
                </a:gridCol>
                <a:gridCol w="989790">
                  <a:extLst>
                    <a:ext uri="{9D8B030D-6E8A-4147-A177-3AD203B41FA5}">
                      <a16:colId xmlns:a16="http://schemas.microsoft.com/office/drawing/2014/main" val="952405002"/>
                    </a:ext>
                  </a:extLst>
                </a:gridCol>
                <a:gridCol w="743182">
                  <a:extLst>
                    <a:ext uri="{9D8B030D-6E8A-4147-A177-3AD203B41FA5}">
                      <a16:colId xmlns:a16="http://schemas.microsoft.com/office/drawing/2014/main" val="2530944348"/>
                    </a:ext>
                  </a:extLst>
                </a:gridCol>
                <a:gridCol w="743182">
                  <a:extLst>
                    <a:ext uri="{9D8B030D-6E8A-4147-A177-3AD203B41FA5}">
                      <a16:colId xmlns:a16="http://schemas.microsoft.com/office/drawing/2014/main" val="2560944926"/>
                    </a:ext>
                  </a:extLst>
                </a:gridCol>
                <a:gridCol w="743182">
                  <a:extLst>
                    <a:ext uri="{9D8B030D-6E8A-4147-A177-3AD203B41FA5}">
                      <a16:colId xmlns:a16="http://schemas.microsoft.com/office/drawing/2014/main" val="1100434437"/>
                    </a:ext>
                  </a:extLst>
                </a:gridCol>
                <a:gridCol w="743182">
                  <a:extLst>
                    <a:ext uri="{9D8B030D-6E8A-4147-A177-3AD203B41FA5}">
                      <a16:colId xmlns:a16="http://schemas.microsoft.com/office/drawing/2014/main" val="2565866704"/>
                    </a:ext>
                  </a:extLst>
                </a:gridCol>
              </a:tblGrid>
              <a:tr h="609941">
                <a:tc rowSpan="2">
                  <a:txBody>
                    <a:bodyPr/>
                    <a:lstStyle/>
                    <a:p>
                      <a:pPr algn="ctr" hangingPunct="0">
                        <a:spcAft>
                          <a:spcPts val="0"/>
                        </a:spcAft>
                      </a:pPr>
                      <a:r>
                        <a:rPr lang="zh-CN" sz="1050" dirty="0">
                          <a:effectLst/>
                        </a:rPr>
                        <a:t>矩阵运算规则</a:t>
                      </a:r>
                      <a:endParaRPr lang="zh-CN" sz="1050" dirty="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hangingPunct="0">
                        <a:spcAft>
                          <a:spcPts val="0"/>
                        </a:spcAft>
                      </a:pPr>
                      <a:r>
                        <a:rPr lang="zh-CN" sz="1050">
                          <a:effectLst/>
                        </a:rPr>
                        <a:t>算术运算</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名称</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加</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减</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矩阵乘</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矩阵左除</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zh-CN" sz="1050">
                          <a:effectLst/>
                        </a:rPr>
                        <a:t>矩阵右除</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a:txBody>
                    <a:bodyPr/>
                    <a:lstStyle/>
                    <a:p>
                      <a:pPr algn="ctr" hangingPunct="0">
                        <a:spcAft>
                          <a:spcPts val="0"/>
                        </a:spcAft>
                      </a:pPr>
                      <a:r>
                        <a:rPr lang="zh-CN" sz="1050">
                          <a:effectLst/>
                        </a:rPr>
                        <a:t>矩阵幂</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5618766"/>
                  </a:ext>
                </a:extLst>
              </a:tr>
              <a:tr h="609941">
                <a:tc vMerge="1">
                  <a:txBody>
                    <a:bodyPr/>
                    <a:lstStyle/>
                    <a:p>
                      <a:endParaRPr lang="zh-CN" altLang="en-US"/>
                    </a:p>
                  </a:txBody>
                  <a:tcPr/>
                </a:tc>
                <a:tc vMerge="1">
                  <a:txBody>
                    <a:bodyPr/>
                    <a:lstStyle/>
                    <a:p>
                      <a:endParaRPr lang="zh-CN" altLang="en-US"/>
                    </a:p>
                  </a:txBody>
                  <a:tcPr/>
                </a:tc>
                <a:tc>
                  <a:txBody>
                    <a:bodyPr/>
                    <a:lstStyle/>
                    <a:p>
                      <a:pPr algn="ctr" hangingPunct="0">
                        <a:spcAft>
                          <a:spcPts val="0"/>
                        </a:spcAft>
                      </a:pPr>
                      <a:r>
                        <a:rPr lang="zh-CN" sz="1050">
                          <a:effectLst/>
                        </a:rPr>
                        <a:t>算符</a:t>
                      </a:r>
                      <a:endParaRPr lang="zh-CN" sz="105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hangingPunct="0">
                        <a:spcAft>
                          <a:spcPts val="0"/>
                        </a:spcAft>
                      </a:pPr>
                      <a:r>
                        <a:rPr lang="en-US" sz="1050" dirty="0">
                          <a:effectLst/>
                        </a:rPr>
                        <a:t>-</a:t>
                      </a:r>
                      <a:endParaRPr lang="zh-CN" sz="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04558970"/>
                  </a:ext>
                </a:extLst>
              </a:tr>
              <a:tr h="609941">
                <a:tc rowSpan="6">
                  <a:txBody>
                    <a:bodyPr/>
                    <a:lstStyle/>
                    <a:p>
                      <a:pPr algn="ctr" hangingPunct="0">
                        <a:spcAft>
                          <a:spcPts val="0"/>
                        </a:spcAft>
                      </a:pPr>
                      <a:r>
                        <a:rPr lang="zh-CN" sz="1050">
                          <a:effectLst/>
                        </a:rPr>
                        <a:t>数</a:t>
                      </a:r>
                    </a:p>
                    <a:p>
                      <a:pPr algn="ctr" hangingPunct="0">
                        <a:spcAft>
                          <a:spcPts val="0"/>
                        </a:spcAft>
                      </a:pPr>
                      <a:r>
                        <a:rPr lang="zh-CN" sz="1050">
                          <a:effectLst/>
                        </a:rPr>
                        <a:t>组</a:t>
                      </a:r>
                    </a:p>
                    <a:p>
                      <a:pPr algn="ctr" hangingPunct="0">
                        <a:spcAft>
                          <a:spcPts val="0"/>
                        </a:spcAft>
                      </a:pPr>
                      <a:r>
                        <a:rPr lang="zh-CN" sz="1050">
                          <a:effectLst/>
                        </a:rPr>
                        <a:t>运</a:t>
                      </a:r>
                    </a:p>
                    <a:p>
                      <a:pPr algn="ctr" hangingPunct="0">
                        <a:spcAft>
                          <a:spcPts val="0"/>
                        </a:spcAft>
                      </a:pPr>
                      <a:r>
                        <a:rPr lang="zh-CN" sz="1050">
                          <a:effectLst/>
                        </a:rPr>
                        <a:t>算</a:t>
                      </a:r>
                    </a:p>
                    <a:p>
                      <a:pPr algn="ctr" hangingPunct="0">
                        <a:spcAft>
                          <a:spcPts val="0"/>
                        </a:spcAft>
                      </a:pPr>
                      <a:r>
                        <a:rPr lang="zh-CN" sz="1050">
                          <a:effectLst/>
                        </a:rPr>
                        <a:t>规</a:t>
                      </a:r>
                    </a:p>
                    <a:p>
                      <a:pPr algn="ctr" hangingPunct="0">
                        <a:spcAft>
                          <a:spcPts val="0"/>
                        </a:spcAft>
                      </a:pPr>
                      <a:r>
                        <a:rPr lang="zh-CN" sz="1050">
                          <a:effectLst/>
                        </a:rPr>
                        <a:t>则</a:t>
                      </a:r>
                      <a:endParaRPr lang="zh-CN" sz="105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hangingPunct="0">
                        <a:spcAft>
                          <a:spcPts val="0"/>
                        </a:spcAft>
                      </a:pPr>
                      <a:r>
                        <a:rPr lang="zh-CN" sz="1050">
                          <a:effectLst/>
                        </a:rPr>
                        <a:t>算术运算</a:t>
                      </a:r>
                    </a:p>
                    <a:p>
                      <a:pPr algn="ctr" hangingPunct="0">
                        <a:spcAft>
                          <a:spcPts val="0"/>
                        </a:spcAft>
                      </a:pPr>
                      <a:r>
                        <a:rPr lang="en-US" sz="1050">
                          <a:effectLst/>
                        </a:rPr>
                        <a:t>Arithmetic Operations</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算符</a:t>
                      </a:r>
                      <a:endParaRPr lang="zh-CN" sz="1050">
                        <a:effectLst/>
                        <a:latin typeface="Times New Roman" panose="02020603050405020304" pitchFamily="18" charset="0"/>
                        <a:ea typeface="宋体" panose="02010600030101010101" pitchFamily="2" charset="-122"/>
                      </a:endParaRPr>
                    </a:p>
                  </a:txBody>
                  <a:tcPr marL="68580" marR="68580" marT="0" marB="0" anchor="ctr"/>
                </a:tc>
                <a:tc vMerge="1">
                  <a:txBody>
                    <a:bodyPr/>
                    <a:lstStyle/>
                    <a:p>
                      <a:endParaRPr lang="zh-CN" altLang="en-US"/>
                    </a:p>
                  </a:txBody>
                  <a:tcPr/>
                </a:tc>
                <a:tc vMerge="1">
                  <a:txBody>
                    <a:bodyPr/>
                    <a:lstStyle/>
                    <a:p>
                      <a:endParaRPr lang="zh-CN" altLang="en-US"/>
                    </a:p>
                  </a:txBody>
                  <a:tcP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hangingPunct="0">
                        <a:spcAft>
                          <a:spcPts val="0"/>
                        </a:spcAft>
                      </a:pPr>
                      <a:r>
                        <a:rPr lang="en-US" sz="1050">
                          <a:effectLst/>
                        </a:rPr>
                        <a:t>.\ </a:t>
                      </a:r>
                      <a:r>
                        <a:rPr lang="zh-CN" sz="1050">
                          <a:effectLst/>
                        </a:rPr>
                        <a:t>或</a:t>
                      </a:r>
                      <a:r>
                        <a:rPr lang="en-US" sz="1050">
                          <a:effectLst/>
                        </a:rPr>
                        <a:t> ./</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12045816"/>
                  </a:ext>
                </a:extLst>
              </a:tr>
              <a:tr h="586660">
                <a:tc vMerge="1">
                  <a:txBody>
                    <a:bodyPr/>
                    <a:lstStyle/>
                    <a:p>
                      <a:endParaRPr lang="zh-CN" altLang="en-US"/>
                    </a:p>
                  </a:txBody>
                  <a:tcPr/>
                </a:tc>
                <a:tc vMerge="1">
                  <a:txBody>
                    <a:bodyPr/>
                    <a:lstStyle/>
                    <a:p>
                      <a:endParaRPr lang="zh-CN" altLang="en-US"/>
                    </a:p>
                  </a:txBody>
                  <a:tcPr/>
                </a:tc>
                <a:tc>
                  <a:txBody>
                    <a:bodyPr/>
                    <a:lstStyle/>
                    <a:p>
                      <a:pPr algn="ctr" hangingPunct="0">
                        <a:spcAft>
                          <a:spcPts val="0"/>
                        </a:spcAft>
                      </a:pPr>
                      <a:r>
                        <a:rPr lang="zh-CN" sz="1050">
                          <a:effectLst/>
                        </a:rPr>
                        <a:t>名称</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加</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减</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数组乘</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hangingPunct="0">
                        <a:spcAft>
                          <a:spcPts val="0"/>
                        </a:spcAft>
                      </a:pPr>
                      <a:r>
                        <a:rPr lang="zh-CN" sz="1050" dirty="0">
                          <a:effectLst/>
                        </a:rPr>
                        <a:t>数组左除或</a:t>
                      </a:r>
                    </a:p>
                    <a:p>
                      <a:pPr algn="ctr" hangingPunct="0">
                        <a:spcAft>
                          <a:spcPts val="0"/>
                        </a:spcAft>
                      </a:pPr>
                      <a:r>
                        <a:rPr lang="zh-CN" sz="1050" dirty="0">
                          <a:effectLst/>
                        </a:rPr>
                        <a:t>数组右除</a:t>
                      </a:r>
                      <a:endParaRPr lang="zh-CN" sz="105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a:txBody>
                    <a:bodyPr/>
                    <a:lstStyle/>
                    <a:p>
                      <a:pPr algn="ctr" hangingPunct="0">
                        <a:spcAft>
                          <a:spcPts val="0"/>
                        </a:spcAft>
                      </a:pPr>
                      <a:r>
                        <a:rPr lang="zh-CN" sz="1050">
                          <a:effectLst/>
                        </a:rPr>
                        <a:t>数组幂</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5386864"/>
                  </a:ext>
                </a:extLst>
              </a:tr>
              <a:tr h="293330">
                <a:tc vMerge="1">
                  <a:txBody>
                    <a:bodyPr/>
                    <a:lstStyle/>
                    <a:p>
                      <a:endParaRPr lang="zh-CN" altLang="en-US"/>
                    </a:p>
                  </a:txBody>
                  <a:tcPr/>
                </a:tc>
                <a:tc rowSpan="2">
                  <a:txBody>
                    <a:bodyPr/>
                    <a:lstStyle/>
                    <a:p>
                      <a:pPr algn="ctr" hangingPunct="0">
                        <a:spcAft>
                          <a:spcPts val="0"/>
                        </a:spcAft>
                      </a:pPr>
                      <a:r>
                        <a:rPr lang="zh-CN" sz="1050">
                          <a:effectLst/>
                        </a:rPr>
                        <a:t>关系运算</a:t>
                      </a:r>
                    </a:p>
                    <a:p>
                      <a:pPr algn="ctr" hangingPunct="0">
                        <a:spcAft>
                          <a:spcPts val="0"/>
                        </a:spcAft>
                      </a:pPr>
                      <a:r>
                        <a:rPr lang="en-US" sz="1050">
                          <a:effectLst/>
                        </a:rPr>
                        <a:t>Relational Operations</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算符</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&gt; </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&lt; </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&gt;=</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en-US" sz="1050">
                          <a:effectLst/>
                        </a:rPr>
                        <a:t>&lt;=</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52016822"/>
                  </a:ext>
                </a:extLst>
              </a:tr>
              <a:tr h="586660">
                <a:tc vMerge="1">
                  <a:txBody>
                    <a:bodyPr/>
                    <a:lstStyle/>
                    <a:p>
                      <a:endParaRPr lang="zh-CN" altLang="en-US"/>
                    </a:p>
                  </a:txBody>
                  <a:tcPr/>
                </a:tc>
                <a:tc vMerge="1">
                  <a:txBody>
                    <a:bodyPr/>
                    <a:lstStyle/>
                    <a:p>
                      <a:endParaRPr lang="zh-CN" altLang="en-US"/>
                    </a:p>
                  </a:txBody>
                  <a:tcPr/>
                </a:tc>
                <a:tc>
                  <a:txBody>
                    <a:bodyPr/>
                    <a:lstStyle/>
                    <a:p>
                      <a:pPr algn="ctr" hangingPunct="0">
                        <a:spcAft>
                          <a:spcPts val="0"/>
                        </a:spcAft>
                      </a:pPr>
                      <a:r>
                        <a:rPr lang="zh-CN" sz="1050">
                          <a:effectLst/>
                        </a:rPr>
                        <a:t>名称</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大于</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小于</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大于等于</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zh-CN" sz="1050">
                          <a:effectLst/>
                        </a:rPr>
                        <a:t>小于等于</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a:txBody>
                    <a:bodyPr/>
                    <a:lstStyle/>
                    <a:p>
                      <a:pPr algn="ctr" hangingPunct="0">
                        <a:spcAft>
                          <a:spcPts val="0"/>
                        </a:spcAft>
                      </a:pPr>
                      <a:r>
                        <a:rPr lang="zh-CN" sz="1050">
                          <a:effectLst/>
                        </a:rPr>
                        <a:t>等于</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不等于</a:t>
                      </a:r>
                      <a:endParaRPr lang="zh-CN" sz="105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68798837"/>
                  </a:ext>
                </a:extLst>
              </a:tr>
              <a:tr h="293330">
                <a:tc vMerge="1">
                  <a:txBody>
                    <a:bodyPr/>
                    <a:lstStyle/>
                    <a:p>
                      <a:endParaRPr lang="zh-CN" altLang="en-US"/>
                    </a:p>
                  </a:txBody>
                  <a:tcPr/>
                </a:tc>
                <a:tc rowSpan="2">
                  <a:txBody>
                    <a:bodyPr/>
                    <a:lstStyle/>
                    <a:p>
                      <a:pPr algn="ctr" hangingPunct="0">
                        <a:spcAft>
                          <a:spcPts val="0"/>
                        </a:spcAft>
                      </a:pPr>
                      <a:r>
                        <a:rPr lang="zh-CN" sz="1050" dirty="0">
                          <a:effectLst/>
                        </a:rPr>
                        <a:t>逻辑运算</a:t>
                      </a:r>
                    </a:p>
                    <a:p>
                      <a:pPr algn="ctr" hangingPunct="0">
                        <a:spcAft>
                          <a:spcPts val="0"/>
                        </a:spcAft>
                      </a:pPr>
                      <a:r>
                        <a:rPr lang="en-US" sz="1050" dirty="0">
                          <a:effectLst/>
                        </a:rPr>
                        <a:t>Logical Operations</a:t>
                      </a:r>
                      <a:endParaRPr lang="zh-CN" sz="105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算符</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&amp;</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en-US" sz="1050">
                          <a:effectLst/>
                        </a:rPr>
                        <a:t>~</a:t>
                      </a:r>
                      <a:endParaRPr lang="zh-CN" sz="105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en-US" sz="1050">
                          <a:effectLst/>
                        </a:rPr>
                        <a:t>xor</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just" hangingPunct="0">
                        <a:spcAft>
                          <a:spcPts val="0"/>
                        </a:spcAft>
                      </a:pPr>
                      <a:r>
                        <a:rPr lang="zh-CN" sz="1050">
                          <a:effectLst/>
                        </a:rPr>
                        <a:t> </a:t>
                      </a:r>
                      <a:endParaRPr lang="zh-CN" sz="1050">
                        <a:effectLst/>
                        <a:latin typeface="Times New Roman" panose="02020603050405020304" pitchFamily="18" charset="0"/>
                        <a:ea typeface="宋体" panose="02010600030101010101" pitchFamily="2" charset="-122"/>
                      </a:endParaRPr>
                    </a:p>
                  </a:txBody>
                  <a:tcPr marL="0" marR="0" marT="0" marB="0" anchor="ctr"/>
                </a:tc>
                <a:tc hMerge="1">
                  <a:txBody>
                    <a:bodyPr/>
                    <a:lstStyle/>
                    <a:p>
                      <a:endParaRPr lang="zh-CN" altLang="en-US"/>
                    </a:p>
                  </a:txBody>
                  <a:tcPr/>
                </a:tc>
                <a:extLst>
                  <a:ext uri="{0D108BD9-81ED-4DB2-BD59-A6C34878D82A}">
                    <a16:rowId xmlns:a16="http://schemas.microsoft.com/office/drawing/2014/main" val="985041662"/>
                  </a:ext>
                </a:extLst>
              </a:tr>
              <a:tr h="586660">
                <a:tc vMerge="1">
                  <a:txBody>
                    <a:bodyPr/>
                    <a:lstStyle/>
                    <a:p>
                      <a:endParaRPr lang="zh-CN" altLang="en-US"/>
                    </a:p>
                  </a:txBody>
                  <a:tcPr/>
                </a:tc>
                <a:tc vMerge="1">
                  <a:txBody>
                    <a:bodyPr/>
                    <a:lstStyle/>
                    <a:p>
                      <a:endParaRPr lang="zh-CN" altLang="en-US"/>
                    </a:p>
                  </a:txBody>
                  <a:tcPr/>
                </a:tc>
                <a:tc>
                  <a:txBody>
                    <a:bodyPr/>
                    <a:lstStyle/>
                    <a:p>
                      <a:pPr algn="ctr" hangingPunct="0">
                        <a:spcAft>
                          <a:spcPts val="0"/>
                        </a:spcAft>
                      </a:pPr>
                      <a:r>
                        <a:rPr lang="zh-CN" sz="1050">
                          <a:effectLst/>
                        </a:rPr>
                        <a:t>名称</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与</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a:effectLst/>
                        </a:rPr>
                        <a:t>或</a:t>
                      </a:r>
                      <a:endParaRPr lang="zh-CN" sz="105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hangingPunct="0">
                        <a:spcAft>
                          <a:spcPts val="0"/>
                        </a:spcAft>
                      </a:pPr>
                      <a:r>
                        <a:rPr lang="zh-CN" sz="1050" dirty="0">
                          <a:effectLst/>
                        </a:rPr>
                        <a:t>非</a:t>
                      </a:r>
                      <a:endParaRPr lang="zh-CN" sz="105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hangingPunct="0">
                        <a:spcAft>
                          <a:spcPts val="0"/>
                        </a:spcAft>
                      </a:pPr>
                      <a:r>
                        <a:rPr lang="zh-CN" sz="1050">
                          <a:effectLst/>
                        </a:rPr>
                        <a:t>异或</a:t>
                      </a:r>
                      <a:endParaRPr lang="zh-CN" sz="105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just" hangingPunct="0">
                        <a:spcAft>
                          <a:spcPts val="0"/>
                        </a:spcAft>
                      </a:pPr>
                      <a:r>
                        <a:rPr lang="zh-CN" sz="1050" dirty="0">
                          <a:effectLst/>
                        </a:rPr>
                        <a:t> </a:t>
                      </a:r>
                      <a:endParaRPr lang="zh-CN" sz="1050" dirty="0">
                        <a:effectLst/>
                        <a:latin typeface="Times New Roman" panose="02020603050405020304" pitchFamily="18" charset="0"/>
                        <a:ea typeface="宋体" panose="02010600030101010101" pitchFamily="2" charset="-122"/>
                      </a:endParaRPr>
                    </a:p>
                  </a:txBody>
                  <a:tcPr marL="0" marR="0" marT="0" marB="0" anchor="ctr"/>
                </a:tc>
                <a:tc hMerge="1">
                  <a:txBody>
                    <a:bodyPr/>
                    <a:lstStyle/>
                    <a:p>
                      <a:endParaRPr lang="zh-CN" altLang="en-US"/>
                    </a:p>
                  </a:txBody>
                  <a:tcPr/>
                </a:tc>
                <a:extLst>
                  <a:ext uri="{0D108BD9-81ED-4DB2-BD59-A6C34878D82A}">
                    <a16:rowId xmlns:a16="http://schemas.microsoft.com/office/drawing/2014/main" val="3529002521"/>
                  </a:ext>
                </a:extLst>
              </a:tr>
            </a:tbl>
          </a:graphicData>
        </a:graphic>
      </p:graphicFrame>
      <p:sp>
        <p:nvSpPr>
          <p:cNvPr id="7" name="矩形 6">
            <a:extLst>
              <a:ext uri="{FF2B5EF4-FFF2-40B4-BE49-F238E27FC236}">
                <a16:creationId xmlns:a16="http://schemas.microsoft.com/office/drawing/2014/main" id="{F9B57510-F82E-42B7-92E6-191CB4DAEFF3}"/>
              </a:ext>
            </a:extLst>
          </p:cNvPr>
          <p:cNvSpPr/>
          <p:nvPr/>
        </p:nvSpPr>
        <p:spPr>
          <a:xfrm>
            <a:off x="683568" y="5814391"/>
            <a:ext cx="3262111" cy="461665"/>
          </a:xfrm>
          <a:prstGeom prst="rect">
            <a:avLst/>
          </a:prstGeom>
        </p:spPr>
        <p:txBody>
          <a:bodyPr wrap="none">
            <a:spAutoFit/>
          </a:bodyPr>
          <a:lstStyle/>
          <a:p>
            <a:pPr marL="274320" indent="-274320">
              <a:spcBef>
                <a:spcPts val="580"/>
              </a:spcBef>
              <a:buClr>
                <a:srgbClr val="00B050"/>
              </a:buClr>
              <a:buSzPct val="85000"/>
              <a:buFont typeface="Wingdings" pitchFamily="2" charset="2"/>
              <a:buChar char="q"/>
            </a:pPr>
            <a:r>
              <a:rPr lang="en-US" altLang="zh-CN" sz="2400" b="1" dirty="0">
                <a:solidFill>
                  <a:srgbClr val="FF0000"/>
                </a:solidFill>
                <a:latin typeface="+mj-ea"/>
              </a:rPr>
              <a:t>A\B=</a:t>
            </a:r>
            <a:r>
              <a:rPr lang="en-US" altLang="zh-CN" sz="2400" b="1" dirty="0" err="1">
                <a:solidFill>
                  <a:srgbClr val="FF0000"/>
                </a:solidFill>
                <a:latin typeface="+mj-ea"/>
              </a:rPr>
              <a:t>inv</a:t>
            </a:r>
            <a:r>
              <a:rPr lang="en-US" altLang="zh-CN" sz="2400" b="1" dirty="0">
                <a:solidFill>
                  <a:srgbClr val="FF0000"/>
                </a:solidFill>
                <a:latin typeface="+mj-ea"/>
              </a:rPr>
              <a:t>(A)*B=A</a:t>
            </a:r>
            <a:r>
              <a:rPr lang="en-US" altLang="zh-CN" sz="2400" b="1" baseline="30000" dirty="0">
                <a:solidFill>
                  <a:srgbClr val="FF0000"/>
                </a:solidFill>
                <a:latin typeface="+mj-ea"/>
              </a:rPr>
              <a:t>-1</a:t>
            </a:r>
            <a:r>
              <a:rPr lang="en-US" altLang="zh-CN" sz="2400" b="1" dirty="0">
                <a:solidFill>
                  <a:srgbClr val="FF0000"/>
                </a:solidFill>
                <a:latin typeface="+mj-ea"/>
              </a:rPr>
              <a:t>*B</a:t>
            </a:r>
            <a:endParaRPr lang="en-US" altLang="zh-CN" sz="2400" b="1" baseline="30000" dirty="0">
              <a:solidFill>
                <a:srgbClr val="FF0000"/>
              </a:solidFill>
              <a:latin typeface="+mj-ea"/>
            </a:endParaRPr>
          </a:p>
        </p:txBody>
      </p:sp>
      <p:sp>
        <p:nvSpPr>
          <p:cNvPr id="8" name="矩形 7">
            <a:extLst>
              <a:ext uri="{FF2B5EF4-FFF2-40B4-BE49-F238E27FC236}">
                <a16:creationId xmlns:a16="http://schemas.microsoft.com/office/drawing/2014/main" id="{6C65998D-49A5-4A44-ADF6-092E703C8FE1}"/>
              </a:ext>
            </a:extLst>
          </p:cNvPr>
          <p:cNvSpPr/>
          <p:nvPr/>
        </p:nvSpPr>
        <p:spPr>
          <a:xfrm>
            <a:off x="4668286" y="5814390"/>
            <a:ext cx="2483052" cy="461665"/>
          </a:xfrm>
          <a:prstGeom prst="rect">
            <a:avLst/>
          </a:prstGeom>
        </p:spPr>
        <p:txBody>
          <a:bodyPr wrap="none">
            <a:spAutoFit/>
          </a:bodyPr>
          <a:lstStyle/>
          <a:p>
            <a:pPr marL="274320" indent="-274320">
              <a:spcBef>
                <a:spcPts val="580"/>
              </a:spcBef>
              <a:buClr>
                <a:srgbClr val="00B050"/>
              </a:buClr>
              <a:buSzPct val="85000"/>
              <a:buFont typeface="Wingdings" pitchFamily="2" charset="2"/>
              <a:buChar char="q"/>
            </a:pPr>
            <a:r>
              <a:rPr lang="en-US" altLang="zh-CN" sz="2400" b="1" dirty="0">
                <a:solidFill>
                  <a:srgbClr val="FF0000"/>
                </a:solidFill>
                <a:latin typeface="+mj-ea"/>
              </a:rPr>
              <a:t>A/B= A*</a:t>
            </a:r>
            <a:r>
              <a:rPr lang="en-US" altLang="zh-CN" sz="2400" b="1" dirty="0" err="1">
                <a:solidFill>
                  <a:srgbClr val="FF0000"/>
                </a:solidFill>
                <a:latin typeface="+mj-ea"/>
              </a:rPr>
              <a:t>inv</a:t>
            </a:r>
            <a:r>
              <a:rPr lang="en-US" altLang="zh-CN" sz="2400" b="1" dirty="0">
                <a:solidFill>
                  <a:srgbClr val="FF0000"/>
                </a:solidFill>
                <a:latin typeface="+mj-ea"/>
              </a:rPr>
              <a:t>(B)</a:t>
            </a:r>
            <a:endParaRPr lang="en-US" altLang="zh-CN" sz="2400" b="1" baseline="30000" dirty="0">
              <a:solidFill>
                <a:srgbClr val="FF0000"/>
              </a:solidFill>
              <a:latin typeface="+mj-ea"/>
            </a:endParaRPr>
          </a:p>
        </p:txBody>
      </p:sp>
    </p:spTree>
    <p:extLst>
      <p:ext uri="{BB962C8B-B14F-4D97-AF65-F5344CB8AC3E}">
        <p14:creationId xmlns:p14="http://schemas.microsoft.com/office/powerpoint/2010/main" val="21464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附加（矩阵的两种乘法）</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3" name="矩形 2">
            <a:extLst>
              <a:ext uri="{FF2B5EF4-FFF2-40B4-BE49-F238E27FC236}">
                <a16:creationId xmlns:a16="http://schemas.microsoft.com/office/drawing/2014/main" id="{481ADC8C-B6BB-4C19-8890-3DE3F626A4A0}"/>
              </a:ext>
            </a:extLst>
          </p:cNvPr>
          <p:cNvSpPr/>
          <p:nvPr/>
        </p:nvSpPr>
        <p:spPr>
          <a:xfrm>
            <a:off x="395536" y="1268760"/>
            <a:ext cx="4572000" cy="5463034"/>
          </a:xfrm>
          <a:prstGeom prst="rect">
            <a:avLst/>
          </a:prstGeom>
        </p:spPr>
        <p:txBody>
          <a:bodyPr>
            <a:spAutoFit/>
          </a:bodyPr>
          <a:lstStyle/>
          <a:p>
            <a:pPr marL="274320" indent="-274320">
              <a:spcBef>
                <a:spcPts val="580"/>
              </a:spcBef>
              <a:buClr>
                <a:srgbClr val="00B050"/>
              </a:buClr>
              <a:buSzPct val="85000"/>
              <a:buFont typeface="Wingdings" pitchFamily="2" charset="2"/>
              <a:buChar char="q"/>
            </a:pPr>
            <a:r>
              <a:rPr lang="en-US" altLang="zh-CN" sz="2000" b="1" dirty="0">
                <a:solidFill>
                  <a:prstClr val="black"/>
                </a:solidFill>
                <a:latin typeface="+mj-ea"/>
              </a:rPr>
              <a:t>&gt;&gt; </a:t>
            </a:r>
            <a:r>
              <a:rPr lang="en-US" altLang="zh-CN" sz="2000" b="1" dirty="0">
                <a:solidFill>
                  <a:srgbClr val="0070C0"/>
                </a:solidFill>
                <a:latin typeface="+mj-ea"/>
              </a:rPr>
              <a:t>A=[1 1;1 1]</a:t>
            </a:r>
          </a:p>
          <a:p>
            <a:pPr lvl="0">
              <a:spcBef>
                <a:spcPts val="580"/>
              </a:spcBef>
              <a:buClr>
                <a:srgbClr val="00B050"/>
              </a:buClr>
              <a:buSzPct val="85000"/>
            </a:pPr>
            <a:endParaRPr lang="en-US" altLang="zh-CN" sz="2000"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pt-BR" altLang="zh-CN" sz="2000" b="1" dirty="0">
                <a:solidFill>
                  <a:prstClr val="black"/>
                </a:solidFill>
                <a:latin typeface="+mj-ea"/>
              </a:rPr>
              <a:t>A =</a:t>
            </a:r>
          </a:p>
          <a:p>
            <a:pPr marL="274320" lvl="0" indent="-274320">
              <a:spcBef>
                <a:spcPts val="580"/>
              </a:spcBef>
              <a:buClr>
                <a:srgbClr val="00B050"/>
              </a:buClr>
              <a:buSzPct val="85000"/>
              <a:buFont typeface="Wingdings" pitchFamily="2" charset="2"/>
              <a:buChar char="q"/>
            </a:pPr>
            <a:endParaRPr lang="pt-BR" altLang="zh-CN" sz="2000" b="1" dirty="0">
              <a:solidFill>
                <a:prstClr val="black"/>
              </a:solidFill>
              <a:latin typeface="+mj-ea"/>
            </a:endParaRPr>
          </a:p>
          <a:p>
            <a:pPr lvl="0">
              <a:spcBef>
                <a:spcPts val="580"/>
              </a:spcBef>
              <a:buClr>
                <a:srgbClr val="00B050"/>
              </a:buClr>
              <a:buSzPct val="85000"/>
            </a:pPr>
            <a:r>
              <a:rPr lang="pt-BR" altLang="zh-CN" sz="2000" b="1" dirty="0">
                <a:solidFill>
                  <a:prstClr val="black"/>
                </a:solidFill>
                <a:latin typeface="+mj-ea"/>
              </a:rPr>
              <a:t>     1     1</a:t>
            </a:r>
          </a:p>
          <a:p>
            <a:pPr lvl="0">
              <a:spcBef>
                <a:spcPts val="580"/>
              </a:spcBef>
              <a:buClr>
                <a:srgbClr val="00B050"/>
              </a:buClr>
              <a:buSzPct val="85000"/>
            </a:pPr>
            <a:r>
              <a:rPr lang="pt-BR" altLang="zh-CN" sz="2000" b="1" dirty="0">
                <a:solidFill>
                  <a:prstClr val="black"/>
                </a:solidFill>
                <a:latin typeface="+mj-ea"/>
              </a:rPr>
              <a:t>     1     1</a:t>
            </a:r>
          </a:p>
          <a:p>
            <a:pPr marL="274320" lvl="0" indent="-274320">
              <a:spcBef>
                <a:spcPts val="580"/>
              </a:spcBef>
              <a:buClr>
                <a:srgbClr val="00B050"/>
              </a:buClr>
              <a:buSzPct val="85000"/>
              <a:buFont typeface="Wingdings" pitchFamily="2" charset="2"/>
              <a:buChar char="q"/>
            </a:pPr>
            <a:endParaRPr lang="en-US" altLang="zh-CN" sz="2000" b="1" dirty="0">
              <a:solidFill>
                <a:prstClr val="black"/>
              </a:solidFill>
              <a:latin typeface="+mj-ea"/>
            </a:endParaRPr>
          </a:p>
          <a:p>
            <a:pPr marL="274320" indent="-274320">
              <a:spcBef>
                <a:spcPts val="580"/>
              </a:spcBef>
              <a:buClr>
                <a:srgbClr val="00B050"/>
              </a:buClr>
              <a:buSzPct val="85000"/>
              <a:buFont typeface="Wingdings" pitchFamily="2" charset="2"/>
              <a:buChar char="q"/>
            </a:pPr>
            <a:r>
              <a:rPr lang="en-US" altLang="zh-CN" sz="2000" b="1" dirty="0">
                <a:solidFill>
                  <a:prstClr val="black"/>
                </a:solidFill>
                <a:latin typeface="+mj-ea"/>
              </a:rPr>
              <a:t>&gt;&gt; </a:t>
            </a:r>
            <a:r>
              <a:rPr lang="en-US" altLang="zh-CN" sz="2000" b="1" dirty="0">
                <a:solidFill>
                  <a:srgbClr val="0070C0"/>
                </a:solidFill>
                <a:latin typeface="+mj-ea"/>
              </a:rPr>
              <a:t>B=[1 0;0 1]</a:t>
            </a:r>
          </a:p>
          <a:p>
            <a:pPr lvl="0">
              <a:spcBef>
                <a:spcPts val="580"/>
              </a:spcBef>
              <a:buClr>
                <a:srgbClr val="00B050"/>
              </a:buClr>
              <a:buSzPct val="85000"/>
            </a:pPr>
            <a:endParaRPr lang="en-US" altLang="zh-CN" sz="2000"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pt-BR" altLang="zh-CN" sz="2000" b="1" dirty="0">
                <a:solidFill>
                  <a:prstClr val="black"/>
                </a:solidFill>
                <a:latin typeface="+mj-ea"/>
              </a:rPr>
              <a:t>B =</a:t>
            </a:r>
          </a:p>
          <a:p>
            <a:pPr marL="274320" lvl="0" indent="-274320">
              <a:spcBef>
                <a:spcPts val="580"/>
              </a:spcBef>
              <a:buClr>
                <a:srgbClr val="00B050"/>
              </a:buClr>
              <a:buSzPct val="85000"/>
              <a:buFont typeface="Wingdings" pitchFamily="2" charset="2"/>
              <a:buChar char="q"/>
            </a:pPr>
            <a:endParaRPr lang="pt-BR" altLang="zh-CN" sz="2000" b="1" dirty="0">
              <a:solidFill>
                <a:prstClr val="black"/>
              </a:solidFill>
              <a:latin typeface="+mj-ea"/>
            </a:endParaRPr>
          </a:p>
          <a:p>
            <a:pPr lvl="0">
              <a:spcBef>
                <a:spcPts val="580"/>
              </a:spcBef>
              <a:buClr>
                <a:srgbClr val="00B050"/>
              </a:buClr>
              <a:buSzPct val="85000"/>
            </a:pPr>
            <a:r>
              <a:rPr lang="pt-BR" altLang="zh-CN" sz="2000" b="1" dirty="0">
                <a:solidFill>
                  <a:prstClr val="black"/>
                </a:solidFill>
                <a:latin typeface="+mj-ea"/>
              </a:rPr>
              <a:t>     1     0</a:t>
            </a:r>
          </a:p>
          <a:p>
            <a:pPr lvl="0">
              <a:spcBef>
                <a:spcPts val="580"/>
              </a:spcBef>
              <a:buClr>
                <a:srgbClr val="00B050"/>
              </a:buClr>
              <a:buSzPct val="85000"/>
            </a:pPr>
            <a:r>
              <a:rPr lang="pt-BR" altLang="zh-CN" sz="2000" b="1" dirty="0">
                <a:solidFill>
                  <a:prstClr val="black"/>
                </a:solidFill>
                <a:latin typeface="+mj-ea"/>
              </a:rPr>
              <a:t>     0     1</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ndParaRPr>
          </a:p>
        </p:txBody>
      </p:sp>
      <p:sp>
        <p:nvSpPr>
          <p:cNvPr id="5" name="矩形 4">
            <a:extLst>
              <a:ext uri="{FF2B5EF4-FFF2-40B4-BE49-F238E27FC236}">
                <a16:creationId xmlns:a16="http://schemas.microsoft.com/office/drawing/2014/main" id="{220AD8C0-8DC9-453E-8458-7D3B674AF6E0}"/>
              </a:ext>
            </a:extLst>
          </p:cNvPr>
          <p:cNvSpPr/>
          <p:nvPr/>
        </p:nvSpPr>
        <p:spPr>
          <a:xfrm>
            <a:off x="4536178" y="1114871"/>
            <a:ext cx="4572000" cy="5770811"/>
          </a:xfrm>
          <a:prstGeom prst="rect">
            <a:avLst/>
          </a:prstGeom>
        </p:spPr>
        <p:txBody>
          <a:bodyPr>
            <a:spAutoFit/>
          </a:bodyPr>
          <a:lstStyle/>
          <a:p>
            <a:pPr marL="274320" indent="-274320">
              <a:spcBef>
                <a:spcPts val="580"/>
              </a:spcBef>
              <a:buClr>
                <a:srgbClr val="00B050"/>
              </a:buClr>
              <a:buSzPct val="85000"/>
              <a:buFont typeface="Wingdings" pitchFamily="2" charset="2"/>
              <a:buChar char="q"/>
            </a:pPr>
            <a:r>
              <a:rPr lang="en-US" altLang="zh-CN" sz="2000" b="1" dirty="0">
                <a:solidFill>
                  <a:prstClr val="black"/>
                </a:solidFill>
                <a:latin typeface="+mj-ea"/>
              </a:rPr>
              <a:t>&gt;&gt; </a:t>
            </a:r>
            <a:r>
              <a:rPr lang="en-US" altLang="zh-CN" sz="2000" b="1" dirty="0">
                <a:solidFill>
                  <a:srgbClr val="0070C0"/>
                </a:solidFill>
                <a:latin typeface="+mj-ea"/>
              </a:rPr>
              <a:t>A*B </a:t>
            </a:r>
            <a:r>
              <a:rPr lang="en-US" altLang="zh-CN" sz="2000" b="1" dirty="0">
                <a:solidFill>
                  <a:srgbClr val="FF0000"/>
                </a:solidFill>
                <a:latin typeface="+mj-ea"/>
              </a:rPr>
              <a:t>%</a:t>
            </a:r>
            <a:r>
              <a:rPr lang="zh-CN" altLang="en-US" sz="2000" b="1" dirty="0">
                <a:solidFill>
                  <a:srgbClr val="FF0000"/>
                </a:solidFill>
                <a:latin typeface="+mj-ea"/>
              </a:rPr>
              <a:t>矩阵与矩阵直接相乘</a:t>
            </a:r>
            <a:endParaRPr lang="en-US" altLang="zh-CN" sz="2000" b="1" dirty="0">
              <a:solidFill>
                <a:srgbClr val="FF0000"/>
              </a:solidFill>
              <a:latin typeface="+mj-ea"/>
            </a:endParaRPr>
          </a:p>
          <a:p>
            <a:pPr lvl="0">
              <a:spcBef>
                <a:spcPts val="580"/>
              </a:spcBef>
              <a:buClr>
                <a:srgbClr val="00B050"/>
              </a:buClr>
              <a:buSzPct val="85000"/>
            </a:pPr>
            <a:endParaRPr lang="en-US" altLang="zh-CN" sz="2000"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pt-BR" altLang="zh-CN" sz="2000" b="1" dirty="0">
                <a:solidFill>
                  <a:prstClr val="black"/>
                </a:solidFill>
                <a:latin typeface="+mj-ea"/>
              </a:rPr>
              <a:t>ans =</a:t>
            </a:r>
          </a:p>
          <a:p>
            <a:pPr marL="274320" lvl="0" indent="-274320">
              <a:spcBef>
                <a:spcPts val="580"/>
              </a:spcBef>
              <a:buClr>
                <a:srgbClr val="00B050"/>
              </a:buClr>
              <a:buSzPct val="85000"/>
              <a:buFont typeface="Wingdings" pitchFamily="2" charset="2"/>
              <a:buChar char="q"/>
            </a:pPr>
            <a:endParaRPr lang="pt-BR" altLang="zh-CN" sz="2000" b="1" dirty="0">
              <a:solidFill>
                <a:prstClr val="black"/>
              </a:solidFill>
              <a:latin typeface="+mj-ea"/>
            </a:endParaRPr>
          </a:p>
          <a:p>
            <a:pPr lvl="0">
              <a:spcBef>
                <a:spcPts val="580"/>
              </a:spcBef>
              <a:buClr>
                <a:srgbClr val="00B050"/>
              </a:buClr>
              <a:buSzPct val="85000"/>
            </a:pPr>
            <a:r>
              <a:rPr lang="pt-BR" altLang="zh-CN" sz="2000" b="1" dirty="0">
                <a:solidFill>
                  <a:prstClr val="black"/>
                </a:solidFill>
                <a:latin typeface="+mj-ea"/>
              </a:rPr>
              <a:t>     1     1</a:t>
            </a:r>
          </a:p>
          <a:p>
            <a:pPr lvl="0">
              <a:spcBef>
                <a:spcPts val="580"/>
              </a:spcBef>
              <a:buClr>
                <a:srgbClr val="00B050"/>
              </a:buClr>
              <a:buSzPct val="85000"/>
            </a:pPr>
            <a:r>
              <a:rPr lang="pt-BR" altLang="zh-CN" sz="2000" b="1" dirty="0">
                <a:solidFill>
                  <a:prstClr val="black"/>
                </a:solidFill>
                <a:latin typeface="+mj-ea"/>
              </a:rPr>
              <a:t>     1     1</a:t>
            </a:r>
          </a:p>
          <a:p>
            <a:pPr marL="274320" lvl="0" indent="-274320">
              <a:spcBef>
                <a:spcPts val="580"/>
              </a:spcBef>
              <a:buClr>
                <a:srgbClr val="00B050"/>
              </a:buClr>
              <a:buSzPct val="85000"/>
              <a:buFont typeface="Wingdings" pitchFamily="2" charset="2"/>
              <a:buChar char="q"/>
            </a:pPr>
            <a:endParaRPr lang="en-US" altLang="zh-CN" sz="2000" b="1" dirty="0">
              <a:solidFill>
                <a:prstClr val="black"/>
              </a:solidFill>
              <a:latin typeface="+mj-ea"/>
            </a:endParaRPr>
          </a:p>
          <a:p>
            <a:pPr marL="274320" indent="-274320">
              <a:spcBef>
                <a:spcPts val="580"/>
              </a:spcBef>
              <a:buClr>
                <a:srgbClr val="00B050"/>
              </a:buClr>
              <a:buSzPct val="85000"/>
              <a:buFont typeface="Wingdings" pitchFamily="2" charset="2"/>
              <a:buChar char="q"/>
            </a:pPr>
            <a:r>
              <a:rPr lang="en-US" altLang="zh-CN" sz="2000" b="1" dirty="0">
                <a:solidFill>
                  <a:prstClr val="black"/>
                </a:solidFill>
                <a:latin typeface="+mj-ea"/>
              </a:rPr>
              <a:t>&gt;&gt; </a:t>
            </a:r>
            <a:r>
              <a:rPr lang="en-US" altLang="zh-CN" sz="2000" b="1" dirty="0">
                <a:solidFill>
                  <a:srgbClr val="0070C0"/>
                </a:solidFill>
                <a:latin typeface="+mj-ea"/>
              </a:rPr>
              <a:t>A.*B </a:t>
            </a:r>
            <a:r>
              <a:rPr lang="en-US" altLang="zh-CN" sz="2000" b="1" dirty="0">
                <a:solidFill>
                  <a:srgbClr val="FF0000"/>
                </a:solidFill>
                <a:latin typeface="+mj-ea"/>
              </a:rPr>
              <a:t>%</a:t>
            </a:r>
            <a:r>
              <a:rPr lang="zh-CN" altLang="en-US" sz="2000" b="1" dirty="0">
                <a:solidFill>
                  <a:srgbClr val="FF0000"/>
                </a:solidFill>
                <a:latin typeface="+mj-ea"/>
              </a:rPr>
              <a:t>按照矩阵元素位置对应相乘</a:t>
            </a:r>
            <a:endParaRPr lang="en-US" altLang="zh-CN" sz="2000" b="1" dirty="0">
              <a:solidFill>
                <a:srgbClr val="FF0000"/>
              </a:solidFill>
              <a:latin typeface="+mj-ea"/>
            </a:endParaRPr>
          </a:p>
          <a:p>
            <a:pPr marL="274320" indent="-274320">
              <a:spcBef>
                <a:spcPts val="580"/>
              </a:spcBef>
              <a:buClr>
                <a:srgbClr val="00B050"/>
              </a:buClr>
              <a:buSzPct val="85000"/>
              <a:buFont typeface="Wingdings" pitchFamily="2" charset="2"/>
              <a:buChar char="q"/>
            </a:pPr>
            <a:endParaRPr lang="en-US" altLang="zh-CN" sz="2000" b="1" dirty="0">
              <a:solidFill>
                <a:prstClr val="black"/>
              </a:solidFill>
              <a:latin typeface="+mj-ea"/>
            </a:endParaRPr>
          </a:p>
          <a:p>
            <a:pPr marL="274320" lvl="0" indent="-274320">
              <a:spcBef>
                <a:spcPts val="580"/>
              </a:spcBef>
              <a:buClr>
                <a:srgbClr val="00B050"/>
              </a:buClr>
              <a:buSzPct val="85000"/>
              <a:buFont typeface="Wingdings" pitchFamily="2" charset="2"/>
              <a:buChar char="q"/>
            </a:pPr>
            <a:r>
              <a:rPr lang="pt-BR" altLang="zh-CN" sz="2000" b="1" dirty="0">
                <a:solidFill>
                  <a:prstClr val="black"/>
                </a:solidFill>
                <a:latin typeface="+mj-ea"/>
              </a:rPr>
              <a:t>ans =</a:t>
            </a:r>
          </a:p>
          <a:p>
            <a:pPr marL="274320" lvl="0" indent="-274320">
              <a:spcBef>
                <a:spcPts val="580"/>
              </a:spcBef>
              <a:buClr>
                <a:srgbClr val="00B050"/>
              </a:buClr>
              <a:buSzPct val="85000"/>
              <a:buFont typeface="Wingdings" pitchFamily="2" charset="2"/>
              <a:buChar char="q"/>
            </a:pPr>
            <a:endParaRPr lang="pt-BR" altLang="zh-CN" sz="2000" b="1" dirty="0">
              <a:solidFill>
                <a:prstClr val="black"/>
              </a:solidFill>
              <a:latin typeface="+mj-ea"/>
            </a:endParaRPr>
          </a:p>
          <a:p>
            <a:pPr lvl="0">
              <a:spcBef>
                <a:spcPts val="580"/>
              </a:spcBef>
              <a:buClr>
                <a:srgbClr val="00B050"/>
              </a:buClr>
              <a:buSzPct val="85000"/>
            </a:pPr>
            <a:r>
              <a:rPr lang="pt-BR" altLang="zh-CN" sz="2000" b="1" dirty="0">
                <a:solidFill>
                  <a:prstClr val="black"/>
                </a:solidFill>
                <a:latin typeface="+mj-ea"/>
              </a:rPr>
              <a:t>     1     0</a:t>
            </a:r>
          </a:p>
          <a:p>
            <a:pPr lvl="0">
              <a:spcBef>
                <a:spcPts val="580"/>
              </a:spcBef>
              <a:buClr>
                <a:srgbClr val="00B050"/>
              </a:buClr>
              <a:buSzPct val="85000"/>
            </a:pPr>
            <a:r>
              <a:rPr lang="pt-BR" altLang="zh-CN" sz="2000" b="1" dirty="0">
                <a:solidFill>
                  <a:prstClr val="black"/>
                </a:solidFill>
                <a:latin typeface="+mj-ea"/>
              </a:rPr>
              <a:t>     0     1</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ndParaRPr>
          </a:p>
        </p:txBody>
      </p:sp>
    </p:spTree>
    <p:extLst>
      <p:ext uri="{BB962C8B-B14F-4D97-AF65-F5344CB8AC3E}">
        <p14:creationId xmlns:p14="http://schemas.microsoft.com/office/powerpoint/2010/main" val="352992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1.3-4</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（面向复数的设计）</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1" name="图片 30">
            <a:extLst>
              <a:ext uri="{FF2B5EF4-FFF2-40B4-BE49-F238E27FC236}">
                <a16:creationId xmlns:a16="http://schemas.microsoft.com/office/drawing/2014/main" id="{A76ACC0F-18DA-4CBA-BD1E-888BD62E3B4A}"/>
              </a:ext>
            </a:extLst>
          </p:cNvPr>
          <p:cNvPicPr>
            <a:picLocks noChangeAspect="1"/>
          </p:cNvPicPr>
          <p:nvPr/>
        </p:nvPicPr>
        <p:blipFill>
          <a:blip r:embed="rId2"/>
          <a:stretch>
            <a:fillRect/>
          </a:stretch>
        </p:blipFill>
        <p:spPr>
          <a:xfrm>
            <a:off x="467544" y="1043608"/>
            <a:ext cx="8514063" cy="960932"/>
          </a:xfrm>
          <a:prstGeom prst="rect">
            <a:avLst/>
          </a:prstGeom>
        </p:spPr>
      </p:pic>
      <p:sp>
        <p:nvSpPr>
          <p:cNvPr id="32" name="矩形 31">
            <a:extLst>
              <a:ext uri="{FF2B5EF4-FFF2-40B4-BE49-F238E27FC236}">
                <a16:creationId xmlns:a16="http://schemas.microsoft.com/office/drawing/2014/main" id="{069D0B45-60FB-441E-A1C3-668F12F4C6B6}"/>
              </a:ext>
            </a:extLst>
          </p:cNvPr>
          <p:cNvSpPr/>
          <p:nvPr/>
        </p:nvSpPr>
        <p:spPr>
          <a:xfrm>
            <a:off x="467544" y="1844824"/>
            <a:ext cx="4572000" cy="1477328"/>
          </a:xfrm>
          <a:prstGeom prst="rect">
            <a:avLst/>
          </a:prstGeom>
        </p:spPr>
        <p:txBody>
          <a:bodyPr>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format     </a:t>
            </a: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复原四位小数格式</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z1 = 4 + 3i			</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a:solidFill>
                  <a:srgbClr val="FF0000"/>
                </a:solidFill>
                <a:latin typeface="Courier New" panose="02070309020205020404" pitchFamily="49" charset="0"/>
                <a:cs typeface="Times New Roman" panose="02020603050405020304" pitchFamily="18" charset="0"/>
              </a:rPr>
              <a:t>z</a:t>
            </a:r>
            <a:r>
              <a:rPr lang="zh-CN" altLang="en-US" b="1" dirty="0">
                <a:solidFill>
                  <a:srgbClr val="FF0000"/>
                </a:solidFill>
                <a:latin typeface="Courier New" panose="02070309020205020404" pitchFamily="49" charset="0"/>
                <a:cs typeface="Times New Roman" panose="02020603050405020304" pitchFamily="18" charset="0"/>
              </a:rPr>
              <a:t>与</a:t>
            </a:r>
            <a:r>
              <a:rPr lang="en-US" altLang="zh-CN" b="1" dirty="0">
                <a:solidFill>
                  <a:srgbClr val="FF0000"/>
                </a:solidFill>
                <a:latin typeface="Courier New" panose="02070309020205020404" pitchFamily="49" charset="0"/>
                <a:cs typeface="Times New Roman" panose="02020603050405020304" pitchFamily="18" charset="0"/>
              </a:rPr>
              <a:t>1</a:t>
            </a:r>
            <a:r>
              <a:rPr lang="zh-CN" altLang="en-US" b="1" dirty="0">
                <a:solidFill>
                  <a:srgbClr val="FF0000"/>
                </a:solidFill>
                <a:latin typeface="Courier New" panose="02070309020205020404" pitchFamily="49" charset="0"/>
                <a:cs typeface="Times New Roman" panose="02020603050405020304" pitchFamily="18" charset="0"/>
              </a:rPr>
              <a:t>，</a:t>
            </a:r>
            <a:r>
              <a:rPr lang="en-US" altLang="zh-CN" b="1" dirty="0">
                <a:solidFill>
                  <a:srgbClr val="FF0000"/>
                </a:solidFill>
                <a:latin typeface="Courier New" panose="02070309020205020404" pitchFamily="49" charset="0"/>
                <a:cs typeface="Times New Roman" panose="02020603050405020304" pitchFamily="18" charset="0"/>
              </a:rPr>
              <a:t>3</a:t>
            </a:r>
            <a:r>
              <a:rPr lang="zh-CN" altLang="en-US" b="1" dirty="0">
                <a:solidFill>
                  <a:srgbClr val="FF0000"/>
                </a:solidFill>
                <a:latin typeface="Courier New" panose="02070309020205020404" pitchFamily="49" charset="0"/>
                <a:cs typeface="Times New Roman" panose="02020603050405020304" pitchFamily="18" charset="0"/>
              </a:rPr>
              <a:t>与</a:t>
            </a:r>
            <a:r>
              <a:rPr lang="en-US" altLang="zh-CN" b="1" dirty="0" err="1">
                <a:solidFill>
                  <a:srgbClr val="FF0000"/>
                </a:solidFill>
                <a:latin typeface="Courier New" panose="02070309020205020404" pitchFamily="49" charset="0"/>
                <a:cs typeface="Times New Roman" panose="02020603050405020304" pitchFamily="18" charset="0"/>
              </a:rPr>
              <a:t>i</a:t>
            </a:r>
            <a:r>
              <a:rPr lang="zh-CN" altLang="en-US" b="1" dirty="0">
                <a:solidFill>
                  <a:srgbClr val="FF0000"/>
                </a:solidFill>
                <a:latin typeface="Courier New" panose="02070309020205020404" pitchFamily="49" charset="0"/>
                <a:cs typeface="Times New Roman" panose="02020603050405020304" pitchFamily="18" charset="0"/>
              </a:rPr>
              <a:t>间不要留空格</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dirty="0">
                <a:solidFill>
                  <a:srgbClr val="FF0000"/>
                </a:solidFill>
                <a:latin typeface="Courier New" panose="02070309020205020404" pitchFamily="49" charset="0"/>
                <a:cs typeface="Times New Roman" panose="02020603050405020304" pitchFamily="18" charset="0"/>
              </a:rPr>
              <a:t> </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z1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4.0000 + 3.0000i</a:t>
            </a:r>
            <a:endParaRPr lang="zh-CN" altLang="zh-CN" dirty="0">
              <a:latin typeface="Courier New" panose="02070309020205020404" pitchFamily="49" charset="0"/>
              <a:cs typeface="Times New Roman" panose="02020603050405020304" pitchFamily="18" charset="0"/>
            </a:endParaRPr>
          </a:p>
        </p:txBody>
      </p:sp>
      <p:sp>
        <p:nvSpPr>
          <p:cNvPr id="33" name="矩形 32">
            <a:extLst>
              <a:ext uri="{FF2B5EF4-FFF2-40B4-BE49-F238E27FC236}">
                <a16:creationId xmlns:a16="http://schemas.microsoft.com/office/drawing/2014/main" id="{24320983-0667-4818-A893-6C60D8A861E2}"/>
              </a:ext>
            </a:extLst>
          </p:cNvPr>
          <p:cNvSpPr/>
          <p:nvPr/>
        </p:nvSpPr>
        <p:spPr>
          <a:xfrm>
            <a:off x="467544" y="3429000"/>
            <a:ext cx="4572000" cy="2862322"/>
          </a:xfrm>
          <a:prstGeom prst="rect">
            <a:avLst/>
          </a:prstGeom>
        </p:spPr>
        <p:txBody>
          <a:bodyPr>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z2=1+2*</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z3=2*</a:t>
            </a:r>
            <a:r>
              <a:rPr lang="en-US" altLang="zh-CN" b="1" dirty="0" err="1">
                <a:solidFill>
                  <a:srgbClr val="008000"/>
                </a:solidFill>
                <a:latin typeface="Courier New" panose="02070309020205020404" pitchFamily="49" charset="0"/>
                <a:cs typeface="Times New Roman" panose="02020603050405020304" pitchFamily="18" charset="0"/>
              </a:rPr>
              <a:t>exp</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*pi/6)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z=z1*z2/z3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z2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1.0000 + 2.0000i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z3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1.7321 + 1.0000i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z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1.8840 + 5.2631i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
        <p:nvSpPr>
          <p:cNvPr id="34" name="矩形 33">
            <a:extLst>
              <a:ext uri="{FF2B5EF4-FFF2-40B4-BE49-F238E27FC236}">
                <a16:creationId xmlns:a16="http://schemas.microsoft.com/office/drawing/2014/main" id="{E16AB74F-45DE-4AEB-B4AB-A20AF08A750E}"/>
              </a:ext>
            </a:extLst>
          </p:cNvPr>
          <p:cNvSpPr/>
          <p:nvPr/>
        </p:nvSpPr>
        <p:spPr>
          <a:xfrm>
            <a:off x="4860032" y="1772816"/>
            <a:ext cx="4572000" cy="4801314"/>
          </a:xfrm>
          <a:prstGeom prst="rect">
            <a:avLst/>
          </a:prstGeom>
        </p:spPr>
        <p:txBody>
          <a:bodyPr>
            <a:spAutoFit/>
          </a:bodyPr>
          <a:lstStyle/>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real_z</a:t>
            </a:r>
            <a:r>
              <a:rPr lang="en-US" altLang="zh-CN" b="1" dirty="0">
                <a:solidFill>
                  <a:srgbClr val="008000"/>
                </a:solidFill>
                <a:latin typeface="Courier New" panose="02070309020205020404" pitchFamily="49" charset="0"/>
                <a:cs typeface="Times New Roman" panose="02020603050405020304" pitchFamily="18" charset="0"/>
              </a:rPr>
              <a:t>=real(z)</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image_z</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imag</a:t>
            </a:r>
            <a:r>
              <a:rPr lang="en-US" altLang="zh-CN" b="1" dirty="0">
                <a:solidFill>
                  <a:srgbClr val="008000"/>
                </a:solidFill>
                <a:latin typeface="Courier New" panose="02070309020205020404" pitchFamily="49" charset="0"/>
                <a:cs typeface="Times New Roman" panose="02020603050405020304" pitchFamily="18" charset="0"/>
              </a:rPr>
              <a:t>(z)</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magnitude_z</a:t>
            </a:r>
            <a:r>
              <a:rPr lang="en-US" altLang="zh-CN" b="1" dirty="0">
                <a:solidFill>
                  <a:srgbClr val="008000"/>
                </a:solidFill>
                <a:latin typeface="Courier New" panose="02070309020205020404" pitchFamily="49" charset="0"/>
                <a:cs typeface="Times New Roman" panose="02020603050405020304" pitchFamily="18" charset="0"/>
              </a:rPr>
              <a:t>=abs(z)</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angle_z_radian</a:t>
            </a:r>
            <a:r>
              <a:rPr lang="en-US" altLang="zh-CN" b="1" dirty="0">
                <a:solidFill>
                  <a:srgbClr val="008000"/>
                </a:solidFill>
                <a:latin typeface="Courier New" panose="02070309020205020404" pitchFamily="49" charset="0"/>
                <a:cs typeface="Times New Roman" panose="02020603050405020304" pitchFamily="18" charset="0"/>
              </a:rPr>
              <a:t>=angle(z)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angle_z_degree</a:t>
            </a:r>
            <a:r>
              <a:rPr lang="en-US" altLang="zh-CN" b="1" dirty="0">
                <a:solidFill>
                  <a:srgbClr val="008000"/>
                </a:solidFill>
                <a:latin typeface="Courier New" panose="02070309020205020404" pitchFamily="49" charset="0"/>
                <a:cs typeface="Times New Roman" panose="02020603050405020304" pitchFamily="18" charset="0"/>
              </a:rPr>
              <a:t>=angle(z)*180/pi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real_z</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1.8840</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image_z</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5.2631</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magnitude_z</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5.5902</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angle_z_radian</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1.2271</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angle_z_degree</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70.3048</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80831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1.3-5</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（复数的作图）</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15" name="图片 14">
            <a:extLst>
              <a:ext uri="{FF2B5EF4-FFF2-40B4-BE49-F238E27FC236}">
                <a16:creationId xmlns:a16="http://schemas.microsoft.com/office/drawing/2014/main" id="{14EA22BA-C84D-4CC8-B453-26D5700A9919}"/>
              </a:ext>
            </a:extLst>
          </p:cNvPr>
          <p:cNvPicPr>
            <a:picLocks noChangeAspect="1"/>
          </p:cNvPicPr>
          <p:nvPr/>
        </p:nvPicPr>
        <p:blipFill>
          <a:blip r:embed="rId3"/>
          <a:stretch>
            <a:fillRect/>
          </a:stretch>
        </p:blipFill>
        <p:spPr>
          <a:xfrm>
            <a:off x="611559" y="1010736"/>
            <a:ext cx="8674885" cy="655232"/>
          </a:xfrm>
          <a:prstGeom prst="rect">
            <a:avLst/>
          </a:prstGeom>
        </p:spPr>
      </p:pic>
      <p:sp>
        <p:nvSpPr>
          <p:cNvPr id="17" name="矩形 16">
            <a:extLst>
              <a:ext uri="{FF2B5EF4-FFF2-40B4-BE49-F238E27FC236}">
                <a16:creationId xmlns:a16="http://schemas.microsoft.com/office/drawing/2014/main" id="{A84BF7F6-480F-465F-97F9-CED0772220E1}"/>
              </a:ext>
            </a:extLst>
          </p:cNvPr>
          <p:cNvSpPr/>
          <p:nvPr/>
        </p:nvSpPr>
        <p:spPr>
          <a:xfrm>
            <a:off x="118273" y="1698961"/>
            <a:ext cx="4572000" cy="4647426"/>
          </a:xfrm>
          <a:prstGeom prst="rect">
            <a:avLst/>
          </a:prstGeom>
        </p:spPr>
        <p:txBody>
          <a:bodyPr>
            <a:spAutoFit/>
          </a:bodyPr>
          <a:lstStyle/>
          <a:p>
            <a:pPr algn="just" hangingPunct="0">
              <a:spcAft>
                <a:spcPts val="0"/>
              </a:spcAft>
            </a:pPr>
            <a:r>
              <a:rPr lang="en-US" altLang="zh-CN" sz="2000" dirty="0">
                <a:latin typeface="Times New Roman" panose="02020603050405020304" pitchFamily="18" charset="0"/>
              </a:rPr>
              <a:t>1</a:t>
            </a:r>
            <a:r>
              <a:rPr lang="zh-CN" altLang="zh-CN" sz="2000" dirty="0">
                <a:latin typeface="Times New Roman" panose="02020603050405020304" pitchFamily="18" charset="0"/>
              </a:rPr>
              <a:t>）</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z1=4+3*i;z2=1+2*</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a:t>
            </a:r>
            <a:endParaRPr lang="en-US"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语句加分号可以不显示该步运算结果</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dirty="0">
                <a:solidFill>
                  <a:srgbClr val="FF0000"/>
                </a:solidFill>
                <a:latin typeface="Courier New" panose="02070309020205020404" pitchFamily="49" charset="0"/>
                <a:cs typeface="Times New Roman" panose="02020603050405020304" pitchFamily="18" charset="0"/>
              </a:rPr>
              <a:t> </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algn="just" hangingPunct="0">
              <a:spcAft>
                <a:spcPts val="0"/>
              </a:spcAft>
            </a:pPr>
            <a:r>
              <a:rPr lang="en-US" altLang="zh-CN" sz="2000" dirty="0">
                <a:latin typeface="Times New Roman" panose="02020603050405020304" pitchFamily="18" charset="0"/>
              </a:rPr>
              <a:t>2</a:t>
            </a:r>
            <a:r>
              <a:rPr lang="zh-CN" altLang="zh-CN" sz="2000" dirty="0">
                <a:latin typeface="Times New Roman" panose="02020603050405020304" pitchFamily="18" charset="0"/>
              </a:rPr>
              <a:t>）</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z12=z1+z2				% </a:t>
            </a: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z12 =</a:t>
            </a:r>
            <a:endParaRPr lang="en-US"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5.0000 + 5.0000i</a:t>
            </a:r>
          </a:p>
          <a:p>
            <a:pPr marL="1349375" indent="269875" algn="just" hangingPunct="0">
              <a:spcAft>
                <a:spcPts val="0"/>
              </a:spcAft>
            </a:pPr>
            <a:endParaRPr lang="en-US" altLang="zh-CN" dirty="0">
              <a:solidFill>
                <a:srgbClr val="0000FF"/>
              </a:solidFill>
              <a:latin typeface="Courier New" panose="02070309020205020404" pitchFamily="49" charset="0"/>
              <a:cs typeface="Times New Roman" panose="02020603050405020304" pitchFamily="18" charset="0"/>
            </a:endParaRPr>
          </a:p>
          <a:p>
            <a:pPr algn="just" hangingPunct="0">
              <a:spcAft>
                <a:spcPts val="0"/>
              </a:spcAft>
            </a:pPr>
            <a:r>
              <a:rPr lang="en-US" altLang="zh-CN" sz="2000" dirty="0">
                <a:latin typeface="Times New Roman" panose="02020603050405020304" pitchFamily="18" charset="0"/>
              </a:rPr>
              <a:t>3</a:t>
            </a:r>
            <a:r>
              <a:rPr lang="zh-CN" altLang="zh-CN" sz="2000" dirty="0">
                <a:latin typeface="Times New Roman" panose="02020603050405020304" pitchFamily="18" charset="0"/>
              </a:rPr>
              <a:t>）复数的运算的几何意义</a:t>
            </a: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clf</a:t>
            </a: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清空图形窗</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hold on					</a:t>
            </a: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“打开一张纸”</a:t>
            </a:r>
            <a:endParaRPr lang="zh-CN" altLang="zh-CN" dirty="0">
              <a:solidFill>
                <a:srgbClr val="FF0000"/>
              </a:solidFill>
              <a:latin typeface="Courier New" panose="02070309020205020404" pitchFamily="49" charset="0"/>
              <a:cs typeface="Times New Roman" panose="02020603050405020304" pitchFamily="18" charset="0"/>
            </a:endParaRPr>
          </a:p>
          <a:p>
            <a:pPr marL="1349375" indent="269875"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
        <p:nvSpPr>
          <p:cNvPr id="18" name="矩形 17">
            <a:extLst>
              <a:ext uri="{FF2B5EF4-FFF2-40B4-BE49-F238E27FC236}">
                <a16:creationId xmlns:a16="http://schemas.microsoft.com/office/drawing/2014/main" id="{7CD9FBA9-6F09-47F6-B083-C09707B3EE01}"/>
              </a:ext>
            </a:extLst>
          </p:cNvPr>
          <p:cNvSpPr/>
          <p:nvPr/>
        </p:nvSpPr>
        <p:spPr>
          <a:xfrm>
            <a:off x="4572000" y="1665968"/>
            <a:ext cx="4572000" cy="4801314"/>
          </a:xfrm>
          <a:prstGeom prst="rect">
            <a:avLst/>
          </a:prstGeom>
        </p:spPr>
        <p:txBody>
          <a:bodyPr>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plot([0,z1,z12],'-b','LineWidth',3)%</a:t>
            </a:r>
            <a:r>
              <a:rPr lang="zh-CN" altLang="en-US" b="1" dirty="0">
                <a:solidFill>
                  <a:srgbClr val="FF0000"/>
                </a:solidFill>
                <a:latin typeface="Courier New" panose="02070309020205020404" pitchFamily="49" charset="0"/>
                <a:cs typeface="Times New Roman" panose="02020603050405020304" pitchFamily="18" charset="0"/>
              </a:rPr>
              <a:t>两段蓝色实线</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plot([0,z12],'-r','LineWidth',3)</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plot([z1,z12],'</a:t>
            </a:r>
            <a:r>
              <a:rPr lang="en-US" altLang="zh-CN" b="1" dirty="0" err="1">
                <a:solidFill>
                  <a:srgbClr val="008000"/>
                </a:solidFill>
                <a:latin typeface="Courier New" panose="02070309020205020404" pitchFamily="49" charset="0"/>
                <a:cs typeface="Times New Roman" panose="02020603050405020304" pitchFamily="18" charset="0"/>
              </a:rPr>
              <a:t>ob</a:t>
            </a:r>
            <a:r>
              <a:rPr lang="en-US" altLang="zh-CN" b="1" dirty="0">
                <a:solidFill>
                  <a:srgbClr val="008000"/>
                </a:solidFill>
                <a:latin typeface="Courier New" panose="02070309020205020404" pitchFamily="49" charset="0"/>
                <a:cs typeface="Times New Roman" panose="02020603050405020304" pitchFamily="18" charset="0"/>
              </a:rPr>
              <a:t>', 'MarkerSize',8)%</a:t>
            </a:r>
            <a:r>
              <a:rPr lang="zh-CN" altLang="en-US" b="1" dirty="0">
                <a:solidFill>
                  <a:srgbClr val="FF0000"/>
                </a:solidFill>
                <a:latin typeface="Courier New" panose="02070309020205020404" pitchFamily="49" charset="0"/>
                <a:cs typeface="Times New Roman" panose="02020603050405020304" pitchFamily="18" charset="0"/>
              </a:rPr>
              <a:t>两点的蓝色圆圈</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hold off				%</a:t>
            </a:r>
            <a:r>
              <a:rPr lang="zh-CN" altLang="en-US" b="1" dirty="0">
                <a:solidFill>
                  <a:srgbClr val="FF0000"/>
                </a:solidFill>
                <a:latin typeface="Courier New" panose="02070309020205020404" pitchFamily="49" charset="0"/>
                <a:cs typeface="Times New Roman" panose="02020603050405020304" pitchFamily="18" charset="0"/>
              </a:rPr>
              <a:t>“一张纸画完了”</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grid on			</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网格，此行及以后为绘图辅助设置</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axis equal				%</a:t>
            </a:r>
            <a:r>
              <a:rPr lang="zh-CN" altLang="en-US" b="1" dirty="0">
                <a:solidFill>
                  <a:srgbClr val="FF0000"/>
                </a:solidFill>
                <a:latin typeface="Courier New" panose="02070309020205020404" pitchFamily="49" charset="0"/>
                <a:cs typeface="Times New Roman" panose="02020603050405020304" pitchFamily="18" charset="0"/>
              </a:rPr>
              <a:t>纵横比相同，即没有纵横拉伸</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axis([0,6,0,6]) %</a:t>
            </a:r>
            <a:r>
              <a:rPr lang="zh-CN" altLang="en-US" b="1" dirty="0">
                <a:solidFill>
                  <a:srgbClr val="FF0000"/>
                </a:solidFill>
                <a:latin typeface="Courier New" panose="02070309020205020404" pitchFamily="49" charset="0"/>
                <a:cs typeface="Times New Roman" panose="02020603050405020304" pitchFamily="18" charset="0"/>
              </a:rPr>
              <a:t>横纵坐标范围</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text(3.5,2.3,'z1')</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text(5,4.5,'z2')</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text(2.5,3.5,'z12')%</a:t>
            </a:r>
            <a:r>
              <a:rPr lang="zh-CN" altLang="en-US" b="1" dirty="0">
                <a:solidFill>
                  <a:srgbClr val="FF0000"/>
                </a:solidFill>
                <a:latin typeface="Courier New" panose="02070309020205020404" pitchFamily="49" charset="0"/>
                <a:cs typeface="Times New Roman" panose="02020603050405020304" pitchFamily="18" charset="0"/>
              </a:rPr>
              <a:t>三句文字位置</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xlabel</a:t>
            </a:r>
            <a:r>
              <a:rPr lang="en-US" altLang="zh-CN" b="1" dirty="0">
                <a:solidFill>
                  <a:srgbClr val="008000"/>
                </a:solidFill>
                <a:latin typeface="Courier New" panose="02070309020205020404" pitchFamily="49" charset="0"/>
                <a:cs typeface="Times New Roman" panose="02020603050405020304" pitchFamily="18" charset="0"/>
              </a:rPr>
              <a:t>('real')</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ylabel</a:t>
            </a:r>
            <a:r>
              <a:rPr lang="en-US" altLang="zh-CN" b="1" dirty="0">
                <a:solidFill>
                  <a:srgbClr val="008000"/>
                </a:solidFill>
                <a:latin typeface="Courier New" panose="02070309020205020404" pitchFamily="49" charset="0"/>
                <a:cs typeface="Times New Roman" panose="02020603050405020304" pitchFamily="18" charset="0"/>
              </a:rPr>
              <a:t>('image’) %</a:t>
            </a:r>
            <a:r>
              <a:rPr lang="zh-CN" altLang="en-US" b="1" dirty="0">
                <a:solidFill>
                  <a:srgbClr val="FF0000"/>
                </a:solidFill>
                <a:latin typeface="Courier New" panose="02070309020205020404" pitchFamily="49" charset="0"/>
                <a:cs typeface="Times New Roman" panose="02020603050405020304" pitchFamily="18" charset="0"/>
              </a:rPr>
              <a:t>坐标轴标签</a:t>
            </a:r>
            <a:endParaRPr lang="zh-CN" altLang="zh-CN" dirty="0">
              <a:solidFill>
                <a:srgbClr val="FF0000"/>
              </a:solidFill>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10574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1.3-5</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（复数的作图）</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926269B7-1443-48D0-BAB5-8B34EE1CB23D}"/>
              </a:ext>
            </a:extLst>
          </p:cNvPr>
          <p:cNvPicPr>
            <a:picLocks noChangeAspect="1"/>
          </p:cNvPicPr>
          <p:nvPr/>
        </p:nvPicPr>
        <p:blipFill>
          <a:blip r:embed="rId3"/>
          <a:stretch>
            <a:fillRect/>
          </a:stretch>
        </p:blipFill>
        <p:spPr>
          <a:xfrm>
            <a:off x="1009133" y="1043608"/>
            <a:ext cx="7318306" cy="5578058"/>
          </a:xfrm>
          <a:prstGeom prst="rect">
            <a:avLst/>
          </a:prstGeom>
        </p:spPr>
      </p:pic>
    </p:spTree>
    <p:extLst>
      <p:ext uri="{BB962C8B-B14F-4D97-AF65-F5344CB8AC3E}">
        <p14:creationId xmlns:p14="http://schemas.microsoft.com/office/powerpoint/2010/main" val="173115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1.3-5</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命令窗功能（</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P19</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06641DFC-4795-4F6A-A783-6DB7125CB6AB}"/>
              </a:ext>
            </a:extLst>
          </p:cNvPr>
          <p:cNvPicPr>
            <a:picLocks noChangeAspect="1"/>
          </p:cNvPicPr>
          <p:nvPr/>
        </p:nvPicPr>
        <p:blipFill>
          <a:blip r:embed="rId3"/>
          <a:stretch>
            <a:fillRect/>
          </a:stretch>
        </p:blipFill>
        <p:spPr>
          <a:xfrm>
            <a:off x="349180" y="1043608"/>
            <a:ext cx="8638212" cy="4032448"/>
          </a:xfrm>
          <a:prstGeom prst="rect">
            <a:avLst/>
          </a:prstGeom>
        </p:spPr>
      </p:pic>
      <p:sp>
        <p:nvSpPr>
          <p:cNvPr id="4" name="矩形 3">
            <a:extLst>
              <a:ext uri="{FF2B5EF4-FFF2-40B4-BE49-F238E27FC236}">
                <a16:creationId xmlns:a16="http://schemas.microsoft.com/office/drawing/2014/main" id="{01F2C192-1A32-4AE4-9389-9AB6AF5A4BC0}"/>
              </a:ext>
            </a:extLst>
          </p:cNvPr>
          <p:cNvSpPr/>
          <p:nvPr/>
        </p:nvSpPr>
        <p:spPr>
          <a:xfrm>
            <a:off x="329342" y="5452754"/>
            <a:ext cx="719498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rPr>
              <a:t>&gt;&gt; </a:t>
            </a:r>
            <a:r>
              <a:rPr lang="en-US" altLang="zh-CN" sz="2400" b="1" dirty="0">
                <a:solidFill>
                  <a:srgbClr val="0070C0"/>
                </a:solidFill>
                <a:latin typeface="+mj-ea"/>
              </a:rPr>
              <a:t>close all     </a:t>
            </a:r>
            <a:r>
              <a:rPr lang="en-US" altLang="zh-CN" sz="2400" b="1" dirty="0">
                <a:solidFill>
                  <a:srgbClr val="00B050"/>
                </a:solidFill>
                <a:latin typeface="+mj-ea"/>
              </a:rPr>
              <a:t>%</a:t>
            </a:r>
            <a:r>
              <a:rPr lang="zh-CN" altLang="en-US" sz="2400" b="1" dirty="0">
                <a:solidFill>
                  <a:srgbClr val="00B050"/>
                </a:solidFill>
                <a:latin typeface="+mj-ea"/>
              </a:rPr>
              <a:t>关闭所有的弹出窗口</a:t>
            </a:r>
            <a:endParaRPr lang="en-US" altLang="zh-CN" sz="2400" b="1" dirty="0">
              <a:solidFill>
                <a:srgbClr val="00B050"/>
              </a:solidFill>
              <a:latin typeface="+mj-ea"/>
            </a:endParaRPr>
          </a:p>
        </p:txBody>
      </p:sp>
    </p:spTree>
    <p:extLst>
      <p:ext uri="{BB962C8B-B14F-4D97-AF65-F5344CB8AC3E}">
        <p14:creationId xmlns:p14="http://schemas.microsoft.com/office/powerpoint/2010/main" val="2158871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1.3-6</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复数的计算</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8" name="图片 7">
            <a:extLst>
              <a:ext uri="{FF2B5EF4-FFF2-40B4-BE49-F238E27FC236}">
                <a16:creationId xmlns:a16="http://schemas.microsoft.com/office/drawing/2014/main" id="{5158B24E-7633-4306-83CC-D849A0A4E92D}"/>
              </a:ext>
            </a:extLst>
          </p:cNvPr>
          <p:cNvPicPr>
            <a:picLocks noChangeAspect="1"/>
          </p:cNvPicPr>
          <p:nvPr/>
        </p:nvPicPr>
        <p:blipFill>
          <a:blip r:embed="rId3"/>
          <a:stretch>
            <a:fillRect/>
          </a:stretch>
        </p:blipFill>
        <p:spPr>
          <a:xfrm>
            <a:off x="363280" y="980728"/>
            <a:ext cx="9311038" cy="703282"/>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CEAE86B-4EC5-489F-99F3-8A1AE6560B7F}"/>
                  </a:ext>
                </a:extLst>
              </p:cNvPr>
              <p:cNvSpPr/>
              <p:nvPr/>
            </p:nvSpPr>
            <p:spPr>
              <a:xfrm>
                <a:off x="323528" y="1639283"/>
                <a:ext cx="4572000" cy="5238422"/>
              </a:xfrm>
              <a:prstGeom prst="rect">
                <a:avLst/>
              </a:prstGeom>
            </p:spPr>
            <p:txBody>
              <a:bodyPr>
                <a:spAutoFit/>
              </a:bodyPr>
              <a:lstStyle/>
              <a:p>
                <a:pPr algn="just" hangingPunct="0">
                  <a:spcAft>
                    <a:spcPts val="0"/>
                  </a:spcAft>
                </a:pPr>
                <a:r>
                  <a:rPr lang="en-US" altLang="zh-CN" sz="2000" dirty="0">
                    <a:latin typeface="Times New Roman" panose="02020603050405020304" pitchFamily="18" charset="0"/>
                  </a:rPr>
                  <a:t>1</a:t>
                </a:r>
                <a:r>
                  <a:rPr lang="zh-CN" altLang="zh-CN" sz="2000" dirty="0">
                    <a:latin typeface="Times New Roman" panose="02020603050405020304" pitchFamily="18" charset="0"/>
                  </a:rPr>
                  <a:t>）</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a=-8;</a:t>
                </a:r>
                <a:endParaRPr lang="zh-CN" altLang="zh-CN" sz="2000" dirty="0">
                  <a:latin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r_a</a:t>
                </a:r>
                <a:r>
                  <a:rPr lang="en-US" altLang="zh-CN" b="1" dirty="0">
                    <a:solidFill>
                      <a:srgbClr val="008000"/>
                    </a:solidFill>
                    <a:latin typeface="Courier New" panose="02070309020205020404" pitchFamily="49" charset="0"/>
                    <a:cs typeface="Times New Roman" panose="02020603050405020304" pitchFamily="18" charset="0"/>
                  </a:rPr>
                  <a:t>=a^(1/3)	%</a:t>
                </a:r>
                <a:r>
                  <a:rPr lang="zh-CN" altLang="en-US" b="1" dirty="0">
                    <a:solidFill>
                      <a:srgbClr val="FF0000"/>
                    </a:solidFill>
                    <a:latin typeface="Courier New" panose="02070309020205020404" pitchFamily="49" charset="0"/>
                    <a:cs typeface="Times New Roman" panose="02020603050405020304" pitchFamily="18" charset="0"/>
                  </a:rPr>
                  <a:t>计算主根</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zh-CN" altLang="en-US" b="1" dirty="0">
                    <a:solidFill>
                      <a:srgbClr val="FF0000"/>
                    </a:solidFill>
                    <a:latin typeface="Courier New" panose="02070309020205020404" pitchFamily="49" charset="0"/>
                    <a:cs typeface="Times New Roman" panose="02020603050405020304" pitchFamily="18" charset="0"/>
                  </a:rPr>
                  <a:t>（负号视为</a:t>
                </a:r>
                <a:r>
                  <a:rPr lang="en-US" altLang="zh-CN" b="1" dirty="0">
                    <a:solidFill>
                      <a:srgbClr val="FF0000"/>
                    </a:solidFill>
                    <a:latin typeface="Courier New" panose="02070309020205020404" pitchFamily="49" charset="0"/>
                    <a:cs typeface="Times New Roman" panose="02020603050405020304" pitchFamily="18" charset="0"/>
                  </a:rPr>
                  <a:t>180</a:t>
                </a:r>
                <a:r>
                  <a:rPr lang="zh-CN" altLang="en-US" b="1" dirty="0">
                    <a:solidFill>
                      <a:srgbClr val="FF0000"/>
                    </a:solidFill>
                    <a:latin typeface="Courier New" panose="02070309020205020404" pitchFamily="49" charset="0"/>
                    <a:cs typeface="Times New Roman" panose="02020603050405020304" pitchFamily="18" charset="0"/>
                  </a:rPr>
                  <a:t>度幅角）</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dirty="0">
                    <a:solidFill>
                      <a:srgbClr val="FF0000"/>
                    </a:solidFill>
                    <a:latin typeface="Courier New" panose="02070309020205020404" pitchFamily="49" charset="0"/>
                    <a:cs typeface="Times New Roman" panose="02020603050405020304" pitchFamily="18" charset="0"/>
                  </a:rPr>
                  <a:t> </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r_a</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1.0000 + 1.7321i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sz="2000" dirty="0">
                    <a:latin typeface="Times New Roman" panose="02020603050405020304" pitchFamily="18" charset="0"/>
                  </a:rPr>
                  <a:t>2</a:t>
                </a:r>
                <a:r>
                  <a:rPr lang="zh-CN" altLang="zh-CN" sz="2000" dirty="0">
                    <a:latin typeface="Times New Roman" panose="02020603050405020304" pitchFamily="18" charset="0"/>
                  </a:rPr>
                  <a:t>）</a:t>
                </a: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r_n</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nthroot</a:t>
                </a:r>
                <a:r>
                  <a:rPr lang="en-US" altLang="zh-CN" b="1" dirty="0">
                    <a:solidFill>
                      <a:srgbClr val="008000"/>
                    </a:solidFill>
                    <a:latin typeface="Courier New" panose="02070309020205020404" pitchFamily="49" charset="0"/>
                    <a:cs typeface="Times New Roman" panose="02020603050405020304" pitchFamily="18" charset="0"/>
                  </a:rPr>
                  <a:t>(a,3)%</a:t>
                </a:r>
                <a:r>
                  <a:rPr lang="zh-CN" altLang="en-US" b="1" dirty="0">
                    <a:solidFill>
                      <a:srgbClr val="FF0000"/>
                    </a:solidFill>
                    <a:latin typeface="Courier New" panose="02070309020205020404" pitchFamily="49" charset="0"/>
                    <a:cs typeface="Times New Roman" panose="02020603050405020304" pitchFamily="18" charset="0"/>
                  </a:rPr>
                  <a:t>计算实根</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sz="2000" dirty="0">
                    <a:solidFill>
                      <a:srgbClr val="FF0000"/>
                    </a:solidFill>
                    <a:latin typeface="Times New Roman" panose="02020603050405020304" pitchFamily="18" charset="0"/>
                  </a:rPr>
                  <a:t> </a:t>
                </a:r>
                <a:endParaRPr lang="zh-CN" altLang="zh-CN" sz="2000" dirty="0">
                  <a:solidFill>
                    <a:srgbClr val="FF0000"/>
                  </a:solidFill>
                  <a:latin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r_n</a:t>
                </a:r>
                <a:r>
                  <a:rPr lang="en-US" altLang="zh-CN" dirty="0">
                    <a:solidFill>
                      <a:srgbClr val="0000FF"/>
                    </a:solidFill>
                    <a:latin typeface="Courier New" panose="02070309020205020404" pitchFamily="49" charset="0"/>
                    <a:cs typeface="Times New Roman" panose="02020603050405020304" pitchFamily="18" charset="0"/>
                  </a:rPr>
                  <a:t> =</a:t>
                </a:r>
                <a:r>
                  <a:rPr lang="en-US" altLang="zh-CN" sz="2000" dirty="0">
                    <a:latin typeface="Times New Roman" panose="02020603050405020304" pitchFamily="18" charset="0"/>
                  </a:rPr>
                  <a:t> </a:t>
                </a:r>
                <a:r>
                  <a:rPr lang="en-US" altLang="zh-CN" dirty="0">
                    <a:solidFill>
                      <a:srgbClr val="0000FF"/>
                    </a:solidFill>
                    <a:latin typeface="Courier New" panose="02070309020205020404" pitchFamily="49" charset="0"/>
                    <a:cs typeface="Times New Roman" panose="02020603050405020304" pitchFamily="18" charset="0"/>
                  </a:rPr>
                  <a:t> -2</a:t>
                </a:r>
                <a:r>
                  <a:rPr lang="en-US" altLang="zh-CN" b="1" dirty="0">
                    <a:solidFill>
                      <a:srgbClr val="FF0000"/>
                    </a:solidFill>
                    <a:latin typeface="Courier New" panose="02070309020205020404" pitchFamily="49" charset="0"/>
                    <a:cs typeface="Times New Roman" panose="02020603050405020304" pitchFamily="18" charset="0"/>
                  </a:rPr>
                  <a:t> </a:t>
                </a:r>
                <a:r>
                  <a:rPr lang="en-US" altLang="zh-CN" sz="2000" dirty="0">
                    <a:latin typeface="Times New Roman" panose="02020603050405020304" pitchFamily="18" charset="0"/>
                  </a:rPr>
                  <a:t> </a:t>
                </a:r>
                <a:endParaRPr lang="zh-CN" altLang="zh-CN" sz="2000" dirty="0">
                  <a:latin typeface="Times New Roman" panose="02020603050405020304" pitchFamily="18" charset="0"/>
                </a:endParaRPr>
              </a:p>
              <a:p>
                <a:pPr algn="just" hangingPunct="0">
                  <a:spcAft>
                    <a:spcPts val="0"/>
                  </a:spcAft>
                </a:pPr>
                <a:r>
                  <a:rPr lang="en-US" altLang="zh-CN" sz="2000" dirty="0">
                    <a:latin typeface="Times New Roman" panose="02020603050405020304" pitchFamily="18" charset="0"/>
                  </a:rPr>
                  <a:t>3</a:t>
                </a:r>
                <a:r>
                  <a:rPr lang="zh-CN" altLang="zh-CN" sz="2000" dirty="0">
                    <a:latin typeface="Times New Roman" panose="02020603050405020304" pitchFamily="18" charset="0"/>
                  </a:rPr>
                  <a:t>）</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 </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p=[1,0,0,-a];	%</a:t>
                </a:r>
                <a14:m>
                  <m:oMath xmlns:m="http://schemas.openxmlformats.org/officeDocument/2006/math">
                    <m:sSup>
                      <m:sSupPr>
                        <m:ctrlPr>
                          <a:rPr lang="en-US" altLang="zh-CN" b="1" i="1" smtClean="0">
                            <a:solidFill>
                              <a:srgbClr val="FF0000"/>
                            </a:solidFill>
                            <a:latin typeface="Cambria Math" panose="02040503050406030204" pitchFamily="18" charset="0"/>
                            <a:cs typeface="Times New Roman" panose="02020603050405020304" pitchFamily="18" charset="0"/>
                          </a:rPr>
                        </m:ctrlPr>
                      </m:sSupPr>
                      <m:e>
                        <m:r>
                          <a:rPr lang="en-US" altLang="zh-CN" b="1" i="1" smtClean="0">
                            <a:solidFill>
                              <a:srgbClr val="FF0000"/>
                            </a:solidFill>
                            <a:latin typeface="Cambria Math" panose="02040503050406030204" pitchFamily="18" charset="0"/>
                            <a:cs typeface="Times New Roman" panose="02020603050405020304" pitchFamily="18" charset="0"/>
                          </a:rPr>
                          <m:t>𝒑</m:t>
                        </m:r>
                        <m:d>
                          <m:dPr>
                            <m:ctrlPr>
                              <a:rPr lang="en-US" altLang="zh-CN" b="1" i="1" smtClean="0">
                                <a:solidFill>
                                  <a:srgbClr val="FF0000"/>
                                </a:solidFill>
                                <a:latin typeface="Cambria Math" panose="02040503050406030204" pitchFamily="18" charset="0"/>
                                <a:cs typeface="Times New Roman" panose="02020603050405020304" pitchFamily="18" charset="0"/>
                              </a:rPr>
                            </m:ctrlPr>
                          </m:dPr>
                          <m:e>
                            <m:r>
                              <a:rPr lang="en-US" altLang="zh-CN" b="1" i="1" smtClean="0">
                                <a:solidFill>
                                  <a:srgbClr val="FF0000"/>
                                </a:solidFill>
                                <a:latin typeface="Cambria Math" panose="02040503050406030204" pitchFamily="18" charset="0"/>
                                <a:cs typeface="Times New Roman" panose="02020603050405020304" pitchFamily="18" charset="0"/>
                              </a:rPr>
                              <m:t>𝒓</m:t>
                            </m:r>
                          </m:e>
                        </m:d>
                        <m:r>
                          <a:rPr lang="en-US" altLang="zh-CN" b="1" i="1" smtClean="0">
                            <a:solidFill>
                              <a:srgbClr val="FF0000"/>
                            </a:solidFill>
                            <a:latin typeface="Cambria Math" panose="02040503050406030204" pitchFamily="18" charset="0"/>
                            <a:cs typeface="Times New Roman" panose="02020603050405020304" pitchFamily="18" charset="0"/>
                          </a:rPr>
                          <m:t>=</m:t>
                        </m:r>
                        <m:r>
                          <a:rPr lang="en-US" altLang="zh-CN" b="1" i="1" smtClean="0">
                            <a:solidFill>
                              <a:srgbClr val="FF0000"/>
                            </a:solidFill>
                            <a:latin typeface="Cambria Math" panose="02040503050406030204" pitchFamily="18" charset="0"/>
                            <a:cs typeface="Times New Roman" panose="02020603050405020304" pitchFamily="18" charset="0"/>
                          </a:rPr>
                          <m:t>𝒓</m:t>
                        </m:r>
                      </m:e>
                      <m:sup>
                        <m:r>
                          <a:rPr lang="en-US" altLang="zh-CN" b="1" i="1" smtClean="0">
                            <a:solidFill>
                              <a:srgbClr val="FF0000"/>
                            </a:solidFill>
                            <a:latin typeface="Cambria Math" panose="02040503050406030204" pitchFamily="18" charset="0"/>
                            <a:cs typeface="Times New Roman" panose="02020603050405020304" pitchFamily="18" charset="0"/>
                          </a:rPr>
                          <m:t>𝟑</m:t>
                        </m:r>
                      </m:sup>
                    </m:sSup>
                    <m:r>
                      <a:rPr lang="en-US" altLang="zh-CN" b="1" i="1" smtClean="0">
                        <a:solidFill>
                          <a:srgbClr val="FF0000"/>
                        </a:solidFill>
                        <a:latin typeface="Cambria Math" panose="02040503050406030204" pitchFamily="18" charset="0"/>
                        <a:cs typeface="Times New Roman" panose="02020603050405020304" pitchFamily="18" charset="0"/>
                      </a:rPr>
                      <m:t>−</m:t>
                    </m:r>
                    <m:r>
                      <a:rPr lang="en-US" altLang="zh-CN" b="1" i="1" smtClean="0">
                        <a:solidFill>
                          <a:srgbClr val="FF0000"/>
                        </a:solidFill>
                        <a:latin typeface="Cambria Math" panose="02040503050406030204" pitchFamily="18" charset="0"/>
                        <a:cs typeface="Times New Roman" panose="02020603050405020304" pitchFamily="18" charset="0"/>
                      </a:rPr>
                      <m:t>𝒂</m:t>
                    </m:r>
                  </m:oMath>
                </a14:m>
                <a:endParaRPr lang="zh-CN" altLang="zh-CN" sz="2000" dirty="0">
                  <a:solidFill>
                    <a:srgbClr val="FF0000"/>
                  </a:solidFill>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				</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R=roots(p)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R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-2.0000 + 0.0000i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1.0000 + 1.7321i</a:t>
                </a:r>
                <a:endParaRPr lang="zh-CN" altLang="zh-CN" dirty="0">
                  <a:latin typeface="Courier New" panose="02070309020205020404" pitchFamily="49" charset="0"/>
                  <a:cs typeface="Times New Roman" panose="02020603050405020304" pitchFamily="18" charset="0"/>
                </a:endParaRPr>
              </a:p>
              <a:p>
                <a:r>
                  <a:rPr lang="en-US" altLang="zh-CN" dirty="0">
                    <a:solidFill>
                      <a:srgbClr val="0000FF"/>
                    </a:solidFill>
                    <a:latin typeface="Courier New" panose="02070309020205020404" pitchFamily="49" charset="0"/>
                    <a:cs typeface="Times New Roman" panose="02020603050405020304" pitchFamily="18" charset="0"/>
                  </a:rPr>
                  <a:t>   1.0000 - 1.7321i </a:t>
                </a:r>
                <a:endParaRPr lang="zh-CN" altLang="en-US" dirty="0"/>
              </a:p>
            </p:txBody>
          </p:sp>
        </mc:Choice>
        <mc:Fallback xmlns="">
          <p:sp>
            <p:nvSpPr>
              <p:cNvPr id="9" name="矩形 8">
                <a:extLst>
                  <a:ext uri="{FF2B5EF4-FFF2-40B4-BE49-F238E27FC236}">
                    <a16:creationId xmlns:a16="http://schemas.microsoft.com/office/drawing/2014/main" id="{BCEAE86B-4EC5-489F-99F3-8A1AE6560B7F}"/>
                  </a:ext>
                </a:extLst>
              </p:cNvPr>
              <p:cNvSpPr>
                <a:spLocks noRot="1" noChangeAspect="1" noMove="1" noResize="1" noEditPoints="1" noAdjustHandles="1" noChangeArrowheads="1" noChangeShapeType="1" noTextEdit="1"/>
              </p:cNvSpPr>
              <p:nvPr/>
            </p:nvSpPr>
            <p:spPr>
              <a:xfrm>
                <a:off x="323528" y="1639283"/>
                <a:ext cx="4572000" cy="5238422"/>
              </a:xfrm>
              <a:prstGeom prst="rect">
                <a:avLst/>
              </a:prstGeom>
              <a:blipFill>
                <a:blip r:embed="rId4"/>
                <a:stretch>
                  <a:fillRect l="-1333" t="-931" b="-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79508C0-C76C-4FC8-A2CC-C97BFB6123FE}"/>
                  </a:ext>
                </a:extLst>
              </p:cNvPr>
              <p:cNvSpPr/>
              <p:nvPr/>
            </p:nvSpPr>
            <p:spPr>
              <a:xfrm>
                <a:off x="3779912" y="1639283"/>
                <a:ext cx="5184576" cy="5139869"/>
              </a:xfrm>
              <a:prstGeom prst="rect">
                <a:avLst/>
              </a:prstGeom>
            </p:spPr>
            <p:txBody>
              <a:bodyPr wrap="square">
                <a:spAutoFit/>
              </a:bodyPr>
              <a:lstStyle/>
              <a:p>
                <a:pPr algn="just" hangingPunct="0">
                  <a:spcAft>
                    <a:spcPts val="0"/>
                  </a:spcAft>
                </a:pPr>
                <a:r>
                  <a:rPr lang="en-US" altLang="zh-CN" sz="2000" dirty="0">
                    <a:latin typeface="Times New Roman" panose="02020603050405020304" pitchFamily="18" charset="0"/>
                  </a:rPr>
                  <a:t>4</a:t>
                </a:r>
                <a:r>
                  <a:rPr lang="zh-CN" altLang="zh-CN" sz="2000" dirty="0">
                    <a:latin typeface="Times New Roman" panose="02020603050405020304" pitchFamily="18" charset="0"/>
                  </a:rPr>
                  <a:t>）</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MR=abs(R(1));		%</a:t>
                </a:r>
                <a:r>
                  <a:rPr lang="zh-CN" altLang="en-US" b="1" dirty="0">
                    <a:solidFill>
                      <a:srgbClr val="FF0000"/>
                    </a:solidFill>
                    <a:latin typeface="Courier New" panose="02070309020205020404" pitchFamily="49" charset="0"/>
                    <a:cs typeface="Times New Roman" panose="02020603050405020304" pitchFamily="18" charset="0"/>
                  </a:rPr>
                  <a:t>复根模</a:t>
                </a:r>
                <a:endParaRPr lang="zh-CN" altLang="zh-CN" sz="2000" dirty="0">
                  <a:solidFill>
                    <a:srgbClr val="FF0000"/>
                  </a:solidFill>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t=0:pi/20:2*pi;%</a:t>
                </a:r>
                <a:r>
                  <a:rPr lang="en-US" altLang="zh-CN" b="1" dirty="0">
                    <a:solidFill>
                      <a:srgbClr val="FF0000"/>
                    </a:solidFill>
                    <a:latin typeface="Courier New" panose="02070309020205020404" pitchFamily="49" charset="0"/>
                    <a:cs typeface="Times New Roman" panose="02020603050405020304" pitchFamily="18" charset="0"/>
                  </a:rPr>
                  <a:t>t</a:t>
                </a:r>
                <a:r>
                  <a:rPr lang="zh-CN" altLang="en-US" b="1" dirty="0">
                    <a:solidFill>
                      <a:srgbClr val="FF0000"/>
                    </a:solidFill>
                    <a:latin typeface="Courier New" panose="02070309020205020404" pitchFamily="49" charset="0"/>
                    <a:cs typeface="Times New Roman" panose="02020603050405020304" pitchFamily="18" charset="0"/>
                  </a:rPr>
                  <a:t>为</a:t>
                </a:r>
                <a:r>
                  <a:rPr lang="en-US" altLang="zh-CN" b="1" dirty="0">
                    <a:solidFill>
                      <a:srgbClr val="FF0000"/>
                    </a:solidFill>
                    <a:latin typeface="Courier New" panose="02070309020205020404" pitchFamily="49" charset="0"/>
                    <a:cs typeface="Times New Roman" panose="02020603050405020304" pitchFamily="18" charset="0"/>
                  </a:rPr>
                  <a:t>0</a:t>
                </a:r>
                <a:r>
                  <a:rPr lang="zh-CN" altLang="en-US" b="1" dirty="0">
                    <a:solidFill>
                      <a:srgbClr val="FF0000"/>
                    </a:solidFill>
                    <a:latin typeface="Courier New" panose="02070309020205020404" pitchFamily="49" charset="0"/>
                    <a:cs typeface="Times New Roman" panose="02020603050405020304" pitchFamily="18" charset="0"/>
                  </a:rPr>
                  <a:t>到</a:t>
                </a:r>
                <a:r>
                  <a:rPr lang="en-US" altLang="zh-CN" b="1" dirty="0">
                    <a:solidFill>
                      <a:srgbClr val="FF0000"/>
                    </a:solidFill>
                    <a:latin typeface="Courier New" panose="02070309020205020404" pitchFamily="49" charset="0"/>
                    <a:cs typeface="Times New Roman" panose="02020603050405020304" pitchFamily="18" charset="0"/>
                  </a:rPr>
                  <a:t>2pi</a:t>
                </a:r>
                <a:r>
                  <a:rPr lang="zh-CN" altLang="en-US" b="1" dirty="0">
                    <a:solidFill>
                      <a:srgbClr val="FF0000"/>
                    </a:solidFill>
                    <a:latin typeface="Courier New" panose="02070309020205020404" pitchFamily="49" charset="0"/>
                    <a:cs typeface="Times New Roman" panose="02020603050405020304" pitchFamily="18" charset="0"/>
                  </a:rPr>
                  <a:t>的数组</a:t>
                </a:r>
                <a:endParaRPr lang="zh-CN" altLang="zh-CN" sz="2000" dirty="0">
                  <a:solidFill>
                    <a:srgbClr val="FF0000"/>
                  </a:solidFill>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x=MR*sin(t);		</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y=MR*cos(t);	</a:t>
                </a:r>
                <a:r>
                  <a:rPr lang="en-US" altLang="zh-CN" b="1" dirty="0">
                    <a:solidFill>
                      <a:srgbClr val="FF0000"/>
                    </a:solidFill>
                    <a:latin typeface="Courier New" panose="02070309020205020404" pitchFamily="49" charset="0"/>
                    <a:cs typeface="Times New Roman" panose="02020603050405020304" pitchFamily="18" charset="0"/>
                  </a:rPr>
                  <a:t>%(</a:t>
                </a:r>
                <a:r>
                  <a:rPr lang="en-US" altLang="zh-CN" b="1" dirty="0" err="1">
                    <a:solidFill>
                      <a:srgbClr val="FF0000"/>
                    </a:solidFill>
                    <a:latin typeface="Courier New" panose="02070309020205020404" pitchFamily="49" charset="0"/>
                    <a:cs typeface="Times New Roman" panose="02020603050405020304" pitchFamily="18" charset="0"/>
                  </a:rPr>
                  <a:t>x,y</a:t>
                </a: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构造了</a:t>
                </a:r>
                <a:r>
                  <a:rPr lang="en-US" altLang="zh-CN" b="1" dirty="0">
                    <a:solidFill>
                      <a:srgbClr val="FF0000"/>
                    </a:solidFill>
                    <a:latin typeface="Courier New" panose="02070309020205020404" pitchFamily="49" charset="0"/>
                    <a:cs typeface="Times New Roman" panose="02020603050405020304" pitchFamily="18" charset="0"/>
                  </a:rPr>
                  <a:t>41</a:t>
                </a:r>
                <a:r>
                  <a:rPr lang="zh-CN" altLang="en-US" b="1" dirty="0">
                    <a:solidFill>
                      <a:srgbClr val="FF0000"/>
                    </a:solidFill>
                    <a:latin typeface="Courier New" panose="02070309020205020404" pitchFamily="49" charset="0"/>
                    <a:cs typeface="Times New Roman" panose="02020603050405020304" pitchFamily="18" charset="0"/>
                  </a:rPr>
                  <a:t>个单位圆上散点的坐标，</a:t>
                </a:r>
                <a:r>
                  <a:rPr lang="en-US" altLang="zh-CN" b="1" dirty="0">
                    <a:solidFill>
                      <a:srgbClr val="FF0000"/>
                    </a:solidFill>
                    <a:latin typeface="Courier New" panose="02070309020205020404" pitchFamily="49" charset="0"/>
                    <a:cs typeface="Times New Roman" panose="02020603050405020304" pitchFamily="18" charset="0"/>
                  </a:rPr>
                  <a:t>x</a:t>
                </a:r>
                <a:r>
                  <a:rPr lang="zh-CN" altLang="en-US" b="1" dirty="0">
                    <a:solidFill>
                      <a:srgbClr val="FF0000"/>
                    </a:solidFill>
                    <a:latin typeface="Courier New" panose="02070309020205020404" pitchFamily="49" charset="0"/>
                    <a:cs typeface="Times New Roman" panose="02020603050405020304" pitchFamily="18" charset="0"/>
                  </a:rPr>
                  <a:t>与</a:t>
                </a:r>
                <a:r>
                  <a:rPr lang="en-US" altLang="zh-CN" b="1" dirty="0">
                    <a:solidFill>
                      <a:srgbClr val="FF0000"/>
                    </a:solidFill>
                    <a:latin typeface="Courier New" panose="02070309020205020404" pitchFamily="49" charset="0"/>
                    <a:cs typeface="Times New Roman" panose="02020603050405020304" pitchFamily="18" charset="0"/>
                  </a:rPr>
                  <a:t>y</a:t>
                </a:r>
                <a:r>
                  <a:rPr lang="zh-CN" altLang="en-US" b="1" dirty="0">
                    <a:solidFill>
                      <a:srgbClr val="FF0000"/>
                    </a:solidFill>
                    <a:latin typeface="Courier New" panose="02070309020205020404" pitchFamily="49" charset="0"/>
                    <a:cs typeface="Times New Roman" panose="02020603050405020304" pitchFamily="18" charset="0"/>
                  </a:rPr>
                  <a:t>也是长度为</a:t>
                </a:r>
                <a:r>
                  <a:rPr lang="en-US" altLang="zh-CN" b="1" dirty="0">
                    <a:solidFill>
                      <a:srgbClr val="FF0000"/>
                    </a:solidFill>
                    <a:latin typeface="Courier New" panose="02070309020205020404" pitchFamily="49" charset="0"/>
                    <a:cs typeface="Times New Roman" panose="02020603050405020304" pitchFamily="18" charset="0"/>
                  </a:rPr>
                  <a:t>41</a:t>
                </a:r>
                <a:r>
                  <a:rPr lang="zh-CN" altLang="en-US" b="1" dirty="0">
                    <a:solidFill>
                      <a:srgbClr val="FF0000"/>
                    </a:solidFill>
                    <a:latin typeface="Courier New" panose="02070309020205020404" pitchFamily="49" charset="0"/>
                    <a:cs typeface="Times New Roman" panose="02020603050405020304" pitchFamily="18" charset="0"/>
                  </a:rPr>
                  <a:t>的数组（向量）</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a:t>
                </a:r>
                <a:r>
                  <a:rPr lang="en-US" altLang="zh-CN" b="1" dirty="0" err="1">
                    <a:solidFill>
                      <a:srgbClr val="008000"/>
                    </a:solidFill>
                    <a:latin typeface="Courier New" panose="02070309020205020404" pitchFamily="49" charset="0"/>
                    <a:cs typeface="Times New Roman" panose="02020603050405020304" pitchFamily="18" charset="0"/>
                  </a:rPr>
                  <a:t>x,y,'b</a:t>
                </a:r>
                <a:r>
                  <a:rPr lang="en-US" altLang="zh-CN" b="1" dirty="0">
                    <a:solidFill>
                      <a:srgbClr val="008000"/>
                    </a:solidFill>
                    <a:latin typeface="Courier New" panose="02070309020205020404" pitchFamily="49" charset="0"/>
                    <a:cs typeface="Times New Roman" panose="02020603050405020304" pitchFamily="18" charset="0"/>
                  </a:rPr>
                  <a:t>:'),grid on	</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a:solidFill>
                      <a:srgbClr val="FF0000"/>
                    </a:solidFill>
                    <a:latin typeface="Courier New" panose="02070309020205020404" pitchFamily="49" charset="0"/>
                    <a:cs typeface="Times New Roman" panose="02020603050405020304" pitchFamily="18" charset="0"/>
                  </a:rPr>
                  <a:t>plot</a:t>
                </a:r>
                <a:r>
                  <a:rPr lang="zh-CN" altLang="en-US" b="1" dirty="0">
                    <a:solidFill>
                      <a:srgbClr val="FF0000"/>
                    </a:solidFill>
                    <a:latin typeface="Courier New" panose="02070309020205020404" pitchFamily="49" charset="0"/>
                    <a:cs typeface="Times New Roman" panose="02020603050405020304" pitchFamily="18" charset="0"/>
                  </a:rPr>
                  <a:t>三个参数分别代表横坐标列表、纵坐标列表、线型（蓝色短虚线）将相邻点近似绘出圆环</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hold on</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plot(R(2),'.','MarkerSize',30,'Color','r')		%</a:t>
                </a:r>
                <a:r>
                  <a:rPr lang="zh-CN" altLang="en-US" b="1" dirty="0">
                    <a:solidFill>
                      <a:srgbClr val="FF0000"/>
                    </a:solidFill>
                    <a:latin typeface="Courier New" panose="02070309020205020404" pitchFamily="49" charset="0"/>
                    <a:cs typeface="Times New Roman" panose="02020603050405020304" pitchFamily="18" charset="0"/>
                  </a:rPr>
                  <a:t>实心红圈</a:t>
                </a:r>
                <a:endParaRPr lang="zh-CN" altLang="zh-CN" sz="2000" dirty="0">
                  <a:solidFill>
                    <a:srgbClr val="FF0000"/>
                  </a:solidFill>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plot(R([1,3]),'o','MarkerSize',15,'Color','b')	%</a:t>
                </a:r>
                <a:r>
                  <a:rPr lang="zh-CN" altLang="en-US" b="1" dirty="0">
                    <a:solidFill>
                      <a:srgbClr val="FF0000"/>
                    </a:solidFill>
                    <a:latin typeface="Courier New" panose="02070309020205020404" pitchFamily="49" charset="0"/>
                    <a:cs typeface="Times New Roman" panose="02020603050405020304" pitchFamily="18" charset="0"/>
                  </a:rPr>
                  <a:t>空心蓝圈</a:t>
                </a:r>
                <a:endParaRPr lang="zh-CN" altLang="zh-CN" sz="2000" dirty="0">
                  <a:solidFill>
                    <a:srgbClr val="FF0000"/>
                  </a:solidFill>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axis([-3,3,-3,3]),axis square</a:t>
                </a: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在</a:t>
                </a:r>
                <a14:m>
                  <m:oMath xmlns:m="http://schemas.openxmlformats.org/officeDocument/2006/math">
                    <m:d>
                      <m:dPr>
                        <m:begChr m:val="["/>
                        <m:endChr m:val="]"/>
                        <m:ctrlPr>
                          <a:rPr lang="en-US" altLang="zh-CN" b="1" i="1">
                            <a:solidFill>
                              <a:srgbClr val="FF0000"/>
                            </a:solidFill>
                            <a:latin typeface="Cambria Math" panose="02040503050406030204" pitchFamily="18" charset="0"/>
                            <a:cs typeface="Times New Roman" panose="02020603050405020304" pitchFamily="18" charset="0"/>
                          </a:rPr>
                        </m:ctrlPr>
                      </m:dPr>
                      <m:e>
                        <m:r>
                          <a:rPr lang="en-US" altLang="zh-CN" b="1">
                            <a:solidFill>
                              <a:srgbClr val="FF0000"/>
                            </a:solidFill>
                            <a:latin typeface="Cambria Math" panose="02040503050406030204" pitchFamily="18" charset="0"/>
                            <a:cs typeface="Times New Roman" panose="02020603050405020304" pitchFamily="18" charset="0"/>
                          </a:rPr>
                          <m:t>−</m:t>
                        </m:r>
                        <m:r>
                          <a:rPr lang="en-US" altLang="zh-CN" b="1">
                            <a:solidFill>
                              <a:srgbClr val="FF0000"/>
                            </a:solidFill>
                            <a:latin typeface="Cambria Math" panose="02040503050406030204" pitchFamily="18" charset="0"/>
                            <a:cs typeface="Times New Roman" panose="02020603050405020304" pitchFamily="18" charset="0"/>
                          </a:rPr>
                          <m:t>𝟑</m:t>
                        </m:r>
                        <m:r>
                          <a:rPr lang="en-US" altLang="zh-CN" b="1">
                            <a:solidFill>
                              <a:srgbClr val="FF0000"/>
                            </a:solidFill>
                            <a:latin typeface="Cambria Math" panose="02040503050406030204" pitchFamily="18" charset="0"/>
                            <a:cs typeface="Times New Roman" panose="02020603050405020304" pitchFamily="18" charset="0"/>
                          </a:rPr>
                          <m:t>,</m:t>
                        </m:r>
                        <m:r>
                          <a:rPr lang="en-US" altLang="zh-CN" b="1">
                            <a:solidFill>
                              <a:srgbClr val="FF0000"/>
                            </a:solidFill>
                            <a:latin typeface="Cambria Math" panose="02040503050406030204" pitchFamily="18" charset="0"/>
                            <a:cs typeface="Times New Roman" panose="02020603050405020304" pitchFamily="18" charset="0"/>
                          </a:rPr>
                          <m:t>𝟑</m:t>
                        </m:r>
                      </m:e>
                    </m:d>
                    <m:r>
                      <a:rPr lang="en-US" altLang="zh-CN" b="1">
                        <a:solidFill>
                          <a:srgbClr val="FF0000"/>
                        </a:solidFill>
                        <a:latin typeface="Cambria Math" panose="02040503050406030204" pitchFamily="18" charset="0"/>
                        <a:cs typeface="Times New Roman" panose="02020603050405020304" pitchFamily="18" charset="0"/>
                      </a:rPr>
                      <m:t>×[−</m:t>
                    </m:r>
                    <m:r>
                      <a:rPr lang="en-US" altLang="zh-CN" b="1">
                        <a:solidFill>
                          <a:srgbClr val="FF0000"/>
                        </a:solidFill>
                        <a:latin typeface="Cambria Math" panose="02040503050406030204" pitchFamily="18" charset="0"/>
                        <a:cs typeface="Times New Roman" panose="02020603050405020304" pitchFamily="18" charset="0"/>
                      </a:rPr>
                      <m:t>𝟑</m:t>
                    </m:r>
                    <m:r>
                      <a:rPr lang="en-US" altLang="zh-CN" b="1">
                        <a:solidFill>
                          <a:srgbClr val="FF0000"/>
                        </a:solidFill>
                        <a:latin typeface="Cambria Math" panose="02040503050406030204" pitchFamily="18" charset="0"/>
                        <a:cs typeface="Times New Roman" panose="02020603050405020304" pitchFamily="18" charset="0"/>
                      </a:rPr>
                      <m:t>,</m:t>
                    </m:r>
                    <m:r>
                      <a:rPr lang="en-US" altLang="zh-CN" b="1">
                        <a:solidFill>
                          <a:srgbClr val="FF0000"/>
                        </a:solidFill>
                        <a:latin typeface="Cambria Math" panose="02040503050406030204" pitchFamily="18" charset="0"/>
                        <a:cs typeface="Times New Roman" panose="02020603050405020304" pitchFamily="18" charset="0"/>
                      </a:rPr>
                      <m:t>𝟑</m:t>
                    </m:r>
                    <m:r>
                      <a:rPr lang="en-US" altLang="zh-CN" b="1">
                        <a:solidFill>
                          <a:srgbClr val="FF0000"/>
                        </a:solidFill>
                        <a:latin typeface="Cambria Math" panose="02040503050406030204" pitchFamily="18" charset="0"/>
                        <a:cs typeface="Times New Roman" panose="02020603050405020304" pitchFamily="18" charset="0"/>
                      </a:rPr>
                      <m:t>]</m:t>
                    </m:r>
                  </m:oMath>
                </a14:m>
                <a:r>
                  <a:rPr lang="zh-CN" altLang="en-US" b="1" dirty="0">
                    <a:solidFill>
                      <a:srgbClr val="FF0000"/>
                    </a:solidFill>
                    <a:latin typeface="Courier New" panose="02070309020205020404" pitchFamily="49" charset="0"/>
                    <a:cs typeface="Times New Roman" panose="02020603050405020304" pitchFamily="18" charset="0"/>
                  </a:rPr>
                  <a:t>区域上用方格</a:t>
                </a:r>
                <a:endParaRPr lang="zh-CN"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hold off </a:t>
                </a:r>
                <a:endParaRPr lang="zh-CN" altLang="zh-CN" dirty="0">
                  <a:latin typeface="Courier New" panose="02070309020205020404" pitchFamily="49" charset="0"/>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D79508C0-C76C-4FC8-A2CC-C97BFB6123FE}"/>
                  </a:ext>
                </a:extLst>
              </p:cNvPr>
              <p:cNvSpPr>
                <a:spLocks noRot="1" noChangeAspect="1" noMove="1" noResize="1" noEditPoints="1" noAdjustHandles="1" noChangeArrowheads="1" noChangeShapeType="1" noTextEdit="1"/>
              </p:cNvSpPr>
              <p:nvPr/>
            </p:nvSpPr>
            <p:spPr>
              <a:xfrm>
                <a:off x="3779912" y="1639283"/>
                <a:ext cx="5184576" cy="5139869"/>
              </a:xfrm>
              <a:prstGeom prst="rect">
                <a:avLst/>
              </a:prstGeom>
              <a:blipFill>
                <a:blip r:embed="rId5"/>
                <a:stretch>
                  <a:fillRect l="-1175" t="-949" r="-940" b="-9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9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1.3-6</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复数的计算</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0BB22BC6-2F5C-4368-BE06-3812686308D3}"/>
              </a:ext>
            </a:extLst>
          </p:cNvPr>
          <p:cNvPicPr>
            <a:picLocks noChangeAspect="1"/>
          </p:cNvPicPr>
          <p:nvPr/>
        </p:nvPicPr>
        <p:blipFill>
          <a:blip r:embed="rId3"/>
          <a:stretch>
            <a:fillRect/>
          </a:stretch>
        </p:blipFill>
        <p:spPr>
          <a:xfrm>
            <a:off x="929040" y="1043608"/>
            <a:ext cx="7285919" cy="5553744"/>
          </a:xfrm>
          <a:prstGeom prst="rect">
            <a:avLst/>
          </a:prstGeom>
        </p:spPr>
      </p:pic>
    </p:spTree>
    <p:extLst>
      <p:ext uri="{BB962C8B-B14F-4D97-AF65-F5344CB8AC3E}">
        <p14:creationId xmlns:p14="http://schemas.microsoft.com/office/powerpoint/2010/main" val="965256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的帮助系统（暂</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P27</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D23E0300-A798-4DE4-B2E7-003EA9949AD7}"/>
              </a:ext>
            </a:extLst>
          </p:cNvPr>
          <p:cNvPicPr>
            <a:picLocks noChangeAspect="1"/>
          </p:cNvPicPr>
          <p:nvPr/>
        </p:nvPicPr>
        <p:blipFill>
          <a:blip r:embed="rId3"/>
          <a:stretch>
            <a:fillRect/>
          </a:stretch>
        </p:blipFill>
        <p:spPr>
          <a:xfrm>
            <a:off x="1078836" y="1340768"/>
            <a:ext cx="6986328" cy="4708361"/>
          </a:xfrm>
          <a:prstGeom prst="rect">
            <a:avLst/>
          </a:prstGeom>
        </p:spPr>
      </p:pic>
    </p:spTree>
    <p:extLst>
      <p:ext uri="{BB962C8B-B14F-4D97-AF65-F5344CB8AC3E}">
        <p14:creationId xmlns:p14="http://schemas.microsoft.com/office/powerpoint/2010/main" val="48449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119"/>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课程介绍</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2" name="矩形 11">
            <a:extLst>
              <a:ext uri="{FF2B5EF4-FFF2-40B4-BE49-F238E27FC236}">
                <a16:creationId xmlns:a16="http://schemas.microsoft.com/office/drawing/2014/main" id="{728557B4-2CAD-49D3-A64D-EDEBC2178FBB}"/>
              </a:ext>
            </a:extLst>
          </p:cNvPr>
          <p:cNvSpPr/>
          <p:nvPr/>
        </p:nvSpPr>
        <p:spPr>
          <a:xfrm>
            <a:off x="189856" y="764704"/>
            <a:ext cx="8774632" cy="587853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共</a:t>
            </a:r>
            <a:r>
              <a:rPr lang="en-US" altLang="zh-CN" sz="2400" b="1" dirty="0">
                <a:solidFill>
                  <a:prstClr val="black"/>
                </a:solidFill>
                <a:latin typeface="幼圆" panose="02010509060101010101" pitchFamily="49" charset="-122"/>
                <a:ea typeface="幼圆" panose="02010509060101010101" pitchFamily="49" charset="-122"/>
              </a:rPr>
              <a:t>3</a:t>
            </a:r>
            <a:r>
              <a:rPr lang="zh-CN" altLang="en-US" sz="2400" b="1" dirty="0">
                <a:solidFill>
                  <a:prstClr val="black"/>
                </a:solidFill>
                <a:latin typeface="幼圆" panose="02010509060101010101" pitchFamily="49" charset="-122"/>
                <a:ea typeface="幼圆" panose="02010509060101010101" pitchFamily="49" charset="-122"/>
              </a:rPr>
              <a:t>学分。每周进行一次理论课，双周周五下午实验课，会进行一些实例的布置和操作，可“云上机”。</a:t>
            </a:r>
            <a:endParaRPr lang="en-US" altLang="zh-CN" sz="2400" b="1" dirty="0">
              <a:solidFill>
                <a:prstClr val="black"/>
              </a:solidFill>
              <a:latin typeface="幼圆" panose="02010509060101010101" pitchFamily="49" charset="-122"/>
              <a:ea typeface="幼圆" panose="02010509060101010101" pitchFamily="49" charset="-122"/>
            </a:endParaRPr>
          </a:p>
          <a:p>
            <a:pPr marL="274320" lvl="0" indent="-274320">
              <a:spcBef>
                <a:spcPts val="580"/>
              </a:spcBef>
              <a:buClr>
                <a:srgbClr val="00B050"/>
              </a:buClr>
              <a:buSzPct val="85000"/>
              <a:buFont typeface="Wingdings" pitchFamily="2" charset="2"/>
              <a:buChar char="q"/>
            </a:pPr>
            <a:endParaRPr lang="en-US" altLang="zh-CN" sz="2400" dirty="0">
              <a:solidFill>
                <a:prstClr val="black"/>
              </a:solidFill>
              <a:latin typeface="Perpetu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成绩评定：平时成绩</a:t>
            </a:r>
            <a:r>
              <a:rPr lang="en-US" altLang="zh-CN" sz="2400" b="1" dirty="0">
                <a:solidFill>
                  <a:prstClr val="black"/>
                </a:solidFill>
                <a:latin typeface="+mj-ea"/>
                <a:ea typeface="+mj-ea"/>
              </a:rPr>
              <a:t>36%</a:t>
            </a:r>
            <a:r>
              <a:rPr lang="zh-CN" altLang="en-US" sz="2400" b="1" dirty="0">
                <a:solidFill>
                  <a:prstClr val="black"/>
                </a:solidFill>
                <a:latin typeface="+mj-ea"/>
                <a:ea typeface="+mj-ea"/>
              </a:rPr>
              <a:t>，期中考试</a:t>
            </a:r>
            <a:r>
              <a:rPr lang="en-US" altLang="zh-CN" sz="2400" b="1" dirty="0">
                <a:solidFill>
                  <a:prstClr val="black"/>
                </a:solidFill>
                <a:latin typeface="+mj-ea"/>
                <a:ea typeface="+mj-ea"/>
              </a:rPr>
              <a:t>14%</a:t>
            </a:r>
            <a:r>
              <a:rPr lang="zh-CN" altLang="en-US" sz="2400" b="1" dirty="0">
                <a:solidFill>
                  <a:prstClr val="black"/>
                </a:solidFill>
                <a:latin typeface="+mj-ea"/>
                <a:ea typeface="+mj-ea"/>
              </a:rPr>
              <a:t>，期末考试</a:t>
            </a:r>
            <a:r>
              <a:rPr lang="en-US" altLang="zh-CN" sz="2400" b="1" dirty="0">
                <a:solidFill>
                  <a:prstClr val="black"/>
                </a:solidFill>
                <a:latin typeface="+mj-ea"/>
                <a:ea typeface="+mj-ea"/>
              </a:rPr>
              <a:t>50%</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平时作业：约每周布置一次，纸质版笔头作业</a:t>
            </a:r>
            <a:r>
              <a:rPr lang="en-US" altLang="zh-CN" sz="2400" b="1" dirty="0">
                <a:solidFill>
                  <a:prstClr val="black"/>
                </a:solidFill>
                <a:latin typeface="+mj-ea"/>
                <a:ea typeface="+mj-ea"/>
              </a:rPr>
              <a:t>6</a:t>
            </a:r>
            <a:r>
              <a:rPr lang="zh-CN" altLang="en-US" sz="2400" b="1" dirty="0">
                <a:solidFill>
                  <a:prstClr val="black"/>
                </a:solidFill>
                <a:latin typeface="+mj-ea"/>
                <a:ea typeface="+mj-ea"/>
              </a:rPr>
              <a:t>次</a:t>
            </a:r>
            <a:r>
              <a:rPr lang="en-US" altLang="zh-CN" sz="2400" b="1" dirty="0">
                <a:solidFill>
                  <a:prstClr val="black"/>
                </a:solidFill>
                <a:latin typeface="+mj-ea"/>
                <a:ea typeface="+mj-ea"/>
              </a:rPr>
              <a:t>(</a:t>
            </a:r>
            <a:r>
              <a:rPr lang="zh-CN" altLang="en-US" sz="2400" b="1" dirty="0">
                <a:solidFill>
                  <a:prstClr val="black"/>
                </a:solidFill>
                <a:latin typeface="+mj-ea"/>
                <a:ea typeface="+mj-ea"/>
              </a:rPr>
              <a:t>占平时成绩</a:t>
            </a:r>
            <a:r>
              <a:rPr lang="en-US" altLang="zh-CN" sz="2400" b="1" dirty="0">
                <a:solidFill>
                  <a:prstClr val="black"/>
                </a:solidFill>
                <a:latin typeface="+mj-ea"/>
                <a:ea typeface="+mj-ea"/>
              </a:rPr>
              <a:t>5%)</a:t>
            </a:r>
            <a:r>
              <a:rPr lang="zh-CN" altLang="en-US" sz="2400" b="1" dirty="0">
                <a:solidFill>
                  <a:prstClr val="black"/>
                </a:solidFill>
                <a:latin typeface="+mj-ea"/>
                <a:ea typeface="+mj-ea"/>
              </a:rPr>
              <a:t>，上机作业</a:t>
            </a:r>
            <a:r>
              <a:rPr lang="en-US" altLang="zh-CN" sz="2400" b="1" dirty="0">
                <a:solidFill>
                  <a:prstClr val="black"/>
                </a:solidFill>
                <a:latin typeface="+mj-ea"/>
                <a:ea typeface="+mj-ea"/>
              </a:rPr>
              <a:t>7</a:t>
            </a:r>
            <a:r>
              <a:rPr lang="zh-CN" altLang="en-US" sz="2400" b="1" dirty="0">
                <a:solidFill>
                  <a:prstClr val="black"/>
                </a:solidFill>
                <a:latin typeface="+mj-ea"/>
                <a:ea typeface="+mj-ea"/>
              </a:rPr>
              <a:t>次（</a:t>
            </a:r>
            <a:r>
              <a:rPr lang="en-US" altLang="zh-CN" sz="2400" b="1" dirty="0">
                <a:solidFill>
                  <a:prstClr val="black"/>
                </a:solidFill>
                <a:latin typeface="+mj-ea"/>
                <a:ea typeface="+mj-ea"/>
              </a:rPr>
              <a:t>5</a:t>
            </a:r>
            <a:r>
              <a:rPr lang="zh-CN" altLang="en-US" sz="2400" b="1" dirty="0">
                <a:solidFill>
                  <a:prstClr val="black"/>
                </a:solidFill>
                <a:latin typeface="+mj-ea"/>
                <a:ea typeface="+mj-ea"/>
              </a:rPr>
              <a:t>次普通作业</a:t>
            </a:r>
            <a:r>
              <a:rPr lang="en-US" altLang="zh-CN" sz="2400" b="1" dirty="0">
                <a:solidFill>
                  <a:prstClr val="black"/>
                </a:solidFill>
                <a:latin typeface="+mj-ea"/>
                <a:ea typeface="+mj-ea"/>
              </a:rPr>
              <a:t>8%,</a:t>
            </a:r>
            <a:r>
              <a:rPr lang="zh-CN" altLang="en-US" sz="2400" b="1" dirty="0">
                <a:solidFill>
                  <a:prstClr val="black"/>
                </a:solidFill>
                <a:latin typeface="+mj-ea"/>
                <a:ea typeface="+mj-ea"/>
              </a:rPr>
              <a:t>国庆作业</a:t>
            </a:r>
            <a:r>
              <a:rPr lang="en-US" altLang="zh-CN" sz="2400" b="1" dirty="0">
                <a:solidFill>
                  <a:prstClr val="black"/>
                </a:solidFill>
                <a:latin typeface="+mj-ea"/>
                <a:ea typeface="+mj-ea"/>
              </a:rPr>
              <a:t>12%</a:t>
            </a:r>
            <a:r>
              <a:rPr lang="zh-CN" altLang="en-US" sz="2400" b="1" dirty="0">
                <a:solidFill>
                  <a:prstClr val="black"/>
                </a:solidFill>
                <a:latin typeface="+mj-ea"/>
                <a:ea typeface="+mj-ea"/>
              </a:rPr>
              <a:t>与期末作业</a:t>
            </a:r>
            <a:r>
              <a:rPr lang="en-US" altLang="zh-CN" sz="2400" b="1" dirty="0">
                <a:solidFill>
                  <a:prstClr val="black"/>
                </a:solidFill>
                <a:latin typeface="+mj-ea"/>
                <a:ea typeface="+mj-ea"/>
              </a:rPr>
              <a:t>18%</a:t>
            </a:r>
            <a:r>
              <a:rPr lang="zh-CN" altLang="en-US" sz="2400" b="1" dirty="0">
                <a:solidFill>
                  <a:prstClr val="black"/>
                </a:solidFill>
                <a:latin typeface="+mj-ea"/>
                <a:ea typeface="+mj-ea"/>
              </a:rPr>
              <a:t>）在线提交到 </a:t>
            </a:r>
            <a:r>
              <a:rPr lang="en-US" altLang="zh-CN" sz="2400" b="1" dirty="0">
                <a:solidFill>
                  <a:prstClr val="black"/>
                </a:solidFill>
                <a:latin typeface="+mj-ea"/>
                <a:ea typeface="+mj-ea"/>
                <a:hlinkClick r:id="rId2"/>
              </a:rPr>
              <a:t>sysumatlab@163.com</a:t>
            </a:r>
            <a:r>
              <a:rPr lang="en-US" altLang="zh-CN" sz="2400" b="1" dirty="0">
                <a:solidFill>
                  <a:prstClr val="black"/>
                </a:solidFill>
                <a:latin typeface="+mj-ea"/>
                <a:ea typeface="+mj-ea"/>
              </a:rPr>
              <a:t> </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其他提高平时成绩的方法：上课被抽为幸运学生回答正确必答题</a:t>
            </a:r>
            <a:r>
              <a:rPr lang="en-US" altLang="zh-CN" sz="2400" b="1" dirty="0">
                <a:solidFill>
                  <a:prstClr val="black"/>
                </a:solidFill>
                <a:latin typeface="+mj-ea"/>
                <a:ea typeface="+mj-ea"/>
              </a:rPr>
              <a:t>,</a:t>
            </a:r>
            <a:r>
              <a:rPr lang="zh-CN" altLang="en-US" sz="2400" b="1" dirty="0">
                <a:solidFill>
                  <a:prstClr val="black"/>
                </a:solidFill>
                <a:latin typeface="+mj-ea"/>
                <a:ea typeface="+mj-ea"/>
              </a:rPr>
              <a:t>回答课堂抢答题，课程课件关键错误首先勘误。</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课程内容介绍：</a:t>
            </a:r>
            <a:r>
              <a:rPr lang="en-US" altLang="zh-CN" sz="2400" b="1" dirty="0">
                <a:solidFill>
                  <a:prstClr val="black"/>
                </a:solidFill>
                <a:latin typeface="幼圆" panose="02010509060101010101" pitchFamily="49" charset="-122"/>
                <a:ea typeface="幼圆" panose="02010509060101010101" pitchFamily="49" charset="-122"/>
              </a:rPr>
              <a:t>MATLAB</a:t>
            </a:r>
            <a:r>
              <a:rPr lang="zh-CN" altLang="en-US" sz="2400" b="1" dirty="0">
                <a:solidFill>
                  <a:prstClr val="black"/>
                </a:solidFill>
                <a:latin typeface="幼圆" panose="02010509060101010101" pitchFamily="49" charset="-122"/>
                <a:ea typeface="幼圆" panose="02010509060101010101" pitchFamily="49" charset="-122"/>
              </a:rPr>
              <a:t>软件介绍与功能使用、数学和数值计算方法与实践、数据科学初步、其它科目的复习与预习。</a:t>
            </a:r>
            <a:endParaRPr lang="en-US" altLang="zh-CN" sz="2400" dirty="0">
              <a:solidFill>
                <a:srgbClr val="FF0000"/>
              </a:solidFill>
            </a:endParaRPr>
          </a:p>
        </p:txBody>
      </p:sp>
    </p:spTree>
    <p:extLst>
      <p:ext uri="{BB962C8B-B14F-4D97-AF65-F5344CB8AC3E}">
        <p14:creationId xmlns:p14="http://schemas.microsoft.com/office/powerpoint/2010/main" val="19207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7" name="图片 6">
            <a:extLst>
              <a:ext uri="{FF2B5EF4-FFF2-40B4-BE49-F238E27FC236}">
                <a16:creationId xmlns:a16="http://schemas.microsoft.com/office/drawing/2014/main" id="{0FCAC101-2369-4225-B265-72B475B6E590}"/>
              </a:ext>
            </a:extLst>
          </p:cNvPr>
          <p:cNvPicPr>
            <a:picLocks noChangeAspect="1"/>
          </p:cNvPicPr>
          <p:nvPr/>
        </p:nvPicPr>
        <p:blipFill>
          <a:blip r:embed="rId2"/>
          <a:stretch>
            <a:fillRect/>
          </a:stretch>
        </p:blipFill>
        <p:spPr>
          <a:xfrm>
            <a:off x="782086" y="1043608"/>
            <a:ext cx="7210425" cy="5095875"/>
          </a:xfrm>
          <a:prstGeom prst="rect">
            <a:avLst/>
          </a:prstGeom>
        </p:spPr>
      </p:pic>
      <p:sp>
        <p:nvSpPr>
          <p:cNvPr id="8" name="文本框 7">
            <a:extLst>
              <a:ext uri="{FF2B5EF4-FFF2-40B4-BE49-F238E27FC236}">
                <a16:creationId xmlns:a16="http://schemas.microsoft.com/office/drawing/2014/main" id="{4424A49A-829E-4135-BC39-A340FFC421E1}"/>
              </a:ext>
            </a:extLst>
          </p:cNvPr>
          <p:cNvSpPr txBox="1"/>
          <p:nvPr/>
        </p:nvSpPr>
        <p:spPr>
          <a:xfrm>
            <a:off x="4572000" y="2996952"/>
            <a:ext cx="3312368" cy="830997"/>
          </a:xfrm>
          <a:prstGeom prst="rect">
            <a:avLst/>
          </a:prstGeom>
          <a:noFill/>
        </p:spPr>
        <p:txBody>
          <a:bodyPr wrap="square" rtlCol="0">
            <a:spAutoFit/>
          </a:bodyPr>
          <a:lstStyle/>
          <a:p>
            <a:r>
              <a:rPr lang="zh-CN" altLang="en-US" sz="2400" b="1" dirty="0">
                <a:solidFill>
                  <a:srgbClr val="FF0000"/>
                </a:solidFill>
                <a:latin typeface="+mj-ea"/>
                <a:ea typeface="+mj-ea"/>
              </a:rPr>
              <a:t>点击帮助按钮，进入</a:t>
            </a:r>
            <a:r>
              <a:rPr lang="en-US" altLang="zh-CN" sz="2400" b="1" dirty="0">
                <a:solidFill>
                  <a:srgbClr val="FF0000"/>
                </a:solidFill>
                <a:latin typeface="+mj-ea"/>
                <a:ea typeface="+mj-ea"/>
              </a:rPr>
              <a:t>MATLAB</a:t>
            </a:r>
            <a:r>
              <a:rPr lang="zh-CN" altLang="en-US" sz="2400" b="1" dirty="0">
                <a:solidFill>
                  <a:srgbClr val="FF0000"/>
                </a:solidFill>
                <a:latin typeface="+mj-ea"/>
                <a:ea typeface="+mj-ea"/>
              </a:rPr>
              <a:t>帮助界面。</a:t>
            </a:r>
          </a:p>
        </p:txBody>
      </p:sp>
    </p:spTree>
    <p:extLst>
      <p:ext uri="{BB962C8B-B14F-4D97-AF65-F5344CB8AC3E}">
        <p14:creationId xmlns:p14="http://schemas.microsoft.com/office/powerpoint/2010/main" val="140680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DA046CCF-D8FF-4462-B7FD-41FDCCA576E0}"/>
              </a:ext>
            </a:extLst>
          </p:cNvPr>
          <p:cNvPicPr>
            <a:picLocks noChangeAspect="1"/>
          </p:cNvPicPr>
          <p:nvPr/>
        </p:nvPicPr>
        <p:blipFill>
          <a:blip r:embed="rId2"/>
          <a:stretch>
            <a:fillRect/>
          </a:stretch>
        </p:blipFill>
        <p:spPr>
          <a:xfrm>
            <a:off x="107504" y="2060848"/>
            <a:ext cx="8824228" cy="4392488"/>
          </a:xfrm>
          <a:prstGeom prst="rect">
            <a:avLst/>
          </a:prstGeom>
        </p:spPr>
      </p:pic>
      <p:sp>
        <p:nvSpPr>
          <p:cNvPr id="6" name="矩形 5">
            <a:extLst>
              <a:ext uri="{FF2B5EF4-FFF2-40B4-BE49-F238E27FC236}">
                <a16:creationId xmlns:a16="http://schemas.microsoft.com/office/drawing/2014/main" id="{B11A2F1A-9824-46B6-8251-44BEB392B8B0}"/>
              </a:ext>
            </a:extLst>
          </p:cNvPr>
          <p:cNvSpPr/>
          <p:nvPr/>
        </p:nvSpPr>
        <p:spPr>
          <a:xfrm>
            <a:off x="115820" y="1090562"/>
            <a:ext cx="8438666"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右上角键入</a:t>
            </a:r>
            <a:r>
              <a:rPr lang="en-US" altLang="zh-CN" sz="2400" b="1" dirty="0">
                <a:solidFill>
                  <a:prstClr val="black"/>
                </a:solidFill>
                <a:latin typeface="+mj-ea"/>
                <a:ea typeface="+mj-ea"/>
              </a:rPr>
              <a:t>plot</a:t>
            </a:r>
            <a:r>
              <a:rPr lang="zh-CN" altLang="en-US" sz="2400" b="1" dirty="0">
                <a:solidFill>
                  <a:prstClr val="black"/>
                </a:solidFill>
                <a:latin typeface="+mj-ea"/>
                <a:ea typeface="+mj-ea"/>
              </a:rPr>
              <a:t>，可以搜索到所有有关的函数，点击其中一个，即可以看到有关函数的定义及使用方法。</a:t>
            </a:r>
            <a:endParaRPr lang="en-US" altLang="zh-CN" sz="2400" b="1" dirty="0">
              <a:solidFill>
                <a:srgbClr val="00B050"/>
              </a:solidFill>
              <a:latin typeface="+mj-ea"/>
              <a:ea typeface="+mj-ea"/>
            </a:endParaRPr>
          </a:p>
        </p:txBody>
      </p:sp>
    </p:spTree>
    <p:extLst>
      <p:ext uri="{BB962C8B-B14F-4D97-AF65-F5344CB8AC3E}">
        <p14:creationId xmlns:p14="http://schemas.microsoft.com/office/powerpoint/2010/main" val="394903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B11A2F1A-9824-46B6-8251-44BEB392B8B0}"/>
              </a:ext>
            </a:extLst>
          </p:cNvPr>
          <p:cNvSpPr/>
          <p:nvPr/>
        </p:nvSpPr>
        <p:spPr>
          <a:xfrm>
            <a:off x="115820" y="1090562"/>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点击命令符左侧图标可以进行模糊函数名查询</a:t>
            </a:r>
            <a:endParaRPr lang="en-US" altLang="zh-CN" sz="2400" b="1" dirty="0">
              <a:solidFill>
                <a:srgbClr val="00B050"/>
              </a:solidFill>
              <a:latin typeface="+mj-ea"/>
              <a:ea typeface="+mj-ea"/>
            </a:endParaRPr>
          </a:p>
        </p:txBody>
      </p:sp>
      <p:pic>
        <p:nvPicPr>
          <p:cNvPr id="4" name="图片 3">
            <a:extLst>
              <a:ext uri="{FF2B5EF4-FFF2-40B4-BE49-F238E27FC236}">
                <a16:creationId xmlns:a16="http://schemas.microsoft.com/office/drawing/2014/main" id="{AC75D55E-BCE5-40F4-9D4F-22C9CACF371B}"/>
              </a:ext>
            </a:extLst>
          </p:cNvPr>
          <p:cNvPicPr>
            <a:picLocks noChangeAspect="1"/>
          </p:cNvPicPr>
          <p:nvPr/>
        </p:nvPicPr>
        <p:blipFill>
          <a:blip r:embed="rId2"/>
          <a:stretch>
            <a:fillRect/>
          </a:stretch>
        </p:blipFill>
        <p:spPr>
          <a:xfrm>
            <a:off x="1403648" y="1700808"/>
            <a:ext cx="6582122" cy="4640851"/>
          </a:xfrm>
          <a:prstGeom prst="rect">
            <a:avLst/>
          </a:prstGeom>
        </p:spPr>
      </p:pic>
    </p:spTree>
    <p:extLst>
      <p:ext uri="{BB962C8B-B14F-4D97-AF65-F5344CB8AC3E}">
        <p14:creationId xmlns:p14="http://schemas.microsoft.com/office/powerpoint/2010/main" val="117107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B11A2F1A-9824-46B6-8251-44BEB392B8B0}"/>
              </a:ext>
            </a:extLst>
          </p:cNvPr>
          <p:cNvSpPr/>
          <p:nvPr/>
        </p:nvSpPr>
        <p:spPr>
          <a:xfrm>
            <a:off x="115820" y="1090562"/>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命令窗现场提示功能（如果没有用</a:t>
            </a:r>
            <a:r>
              <a:rPr lang="en-US" altLang="zh-CN" sz="2400" b="1" dirty="0">
                <a:solidFill>
                  <a:prstClr val="black"/>
                </a:solidFill>
                <a:latin typeface="+mj-ea"/>
                <a:ea typeface="+mj-ea"/>
              </a:rPr>
              <a:t>Ctrl+F1</a:t>
            </a:r>
            <a:r>
              <a:rPr lang="zh-CN" altLang="en-US" sz="2400" b="1" dirty="0">
                <a:solidFill>
                  <a:prstClr val="black"/>
                </a:solidFill>
                <a:latin typeface="+mj-ea"/>
                <a:ea typeface="+mj-ea"/>
              </a:rPr>
              <a:t>开启）</a:t>
            </a:r>
            <a:endParaRPr lang="en-US" altLang="zh-CN" sz="2400" b="1" dirty="0">
              <a:solidFill>
                <a:srgbClr val="00B050"/>
              </a:solidFill>
              <a:latin typeface="+mj-ea"/>
              <a:ea typeface="+mj-ea"/>
            </a:endParaRPr>
          </a:p>
        </p:txBody>
      </p:sp>
      <p:pic>
        <p:nvPicPr>
          <p:cNvPr id="3" name="图片 2">
            <a:extLst>
              <a:ext uri="{FF2B5EF4-FFF2-40B4-BE49-F238E27FC236}">
                <a16:creationId xmlns:a16="http://schemas.microsoft.com/office/drawing/2014/main" id="{95550A65-D704-405B-BB5F-1086D10DCDC3}"/>
              </a:ext>
            </a:extLst>
          </p:cNvPr>
          <p:cNvPicPr>
            <a:picLocks noChangeAspect="1"/>
          </p:cNvPicPr>
          <p:nvPr/>
        </p:nvPicPr>
        <p:blipFill>
          <a:blip r:embed="rId2"/>
          <a:stretch>
            <a:fillRect/>
          </a:stretch>
        </p:blipFill>
        <p:spPr>
          <a:xfrm>
            <a:off x="1979712" y="1700808"/>
            <a:ext cx="3806323" cy="1925728"/>
          </a:xfrm>
          <a:prstGeom prst="rect">
            <a:avLst/>
          </a:prstGeom>
        </p:spPr>
      </p:pic>
      <p:sp>
        <p:nvSpPr>
          <p:cNvPr id="7" name="矩形 6">
            <a:extLst>
              <a:ext uri="{FF2B5EF4-FFF2-40B4-BE49-F238E27FC236}">
                <a16:creationId xmlns:a16="http://schemas.microsoft.com/office/drawing/2014/main" id="{15209109-3FF9-41AB-90A3-A29D4FE30D33}"/>
              </a:ext>
            </a:extLst>
          </p:cNvPr>
          <p:cNvSpPr/>
          <p:nvPr/>
        </p:nvSpPr>
        <p:spPr>
          <a:xfrm>
            <a:off x="115820" y="3496445"/>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此时键入</a:t>
            </a:r>
            <a:r>
              <a:rPr lang="en-US" altLang="zh-CN" sz="2400" b="1" dirty="0">
                <a:solidFill>
                  <a:prstClr val="black"/>
                </a:solidFill>
                <a:latin typeface="+mj-ea"/>
                <a:ea typeface="+mj-ea"/>
              </a:rPr>
              <a:t>F1</a:t>
            </a:r>
            <a:r>
              <a:rPr lang="zh-CN" altLang="en-US" sz="2400" b="1" dirty="0">
                <a:solidFill>
                  <a:prstClr val="black"/>
                </a:solidFill>
                <a:latin typeface="+mj-ea"/>
                <a:ea typeface="+mj-ea"/>
              </a:rPr>
              <a:t>可以直接打开对应的帮助引用页面（可能需放大）</a:t>
            </a:r>
            <a:endParaRPr lang="en-US" altLang="zh-CN" sz="2400" b="1" dirty="0">
              <a:solidFill>
                <a:srgbClr val="00B050"/>
              </a:solidFill>
              <a:latin typeface="+mj-ea"/>
              <a:ea typeface="+mj-ea"/>
            </a:endParaRPr>
          </a:p>
        </p:txBody>
      </p:sp>
      <p:pic>
        <p:nvPicPr>
          <p:cNvPr id="5" name="图片 4">
            <a:extLst>
              <a:ext uri="{FF2B5EF4-FFF2-40B4-BE49-F238E27FC236}">
                <a16:creationId xmlns:a16="http://schemas.microsoft.com/office/drawing/2014/main" id="{0D929412-5DE9-4753-87B6-5F4701E82748}"/>
              </a:ext>
            </a:extLst>
          </p:cNvPr>
          <p:cNvPicPr>
            <a:picLocks noChangeAspect="1"/>
          </p:cNvPicPr>
          <p:nvPr/>
        </p:nvPicPr>
        <p:blipFill>
          <a:blip r:embed="rId3"/>
          <a:stretch>
            <a:fillRect/>
          </a:stretch>
        </p:blipFill>
        <p:spPr>
          <a:xfrm>
            <a:off x="2411760" y="4005064"/>
            <a:ext cx="4104456" cy="2770169"/>
          </a:xfrm>
          <a:prstGeom prst="rect">
            <a:avLst/>
          </a:prstGeom>
        </p:spPr>
      </p:pic>
    </p:spTree>
    <p:extLst>
      <p:ext uri="{BB962C8B-B14F-4D97-AF65-F5344CB8AC3E}">
        <p14:creationId xmlns:p14="http://schemas.microsoft.com/office/powerpoint/2010/main" val="38345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1AAE17DC-DE48-484A-BE11-043E039D2224}"/>
              </a:ext>
            </a:extLst>
          </p:cNvPr>
          <p:cNvPicPr>
            <a:picLocks noChangeAspect="1"/>
          </p:cNvPicPr>
          <p:nvPr/>
        </p:nvPicPr>
        <p:blipFill>
          <a:blip r:embed="rId2"/>
          <a:stretch>
            <a:fillRect/>
          </a:stretch>
        </p:blipFill>
        <p:spPr>
          <a:xfrm>
            <a:off x="1812947" y="1599181"/>
            <a:ext cx="5518106" cy="5096165"/>
          </a:xfrm>
          <a:prstGeom prst="rect">
            <a:avLst/>
          </a:prstGeom>
        </p:spPr>
      </p:pic>
      <p:sp>
        <p:nvSpPr>
          <p:cNvPr id="8" name="矩形 7">
            <a:extLst>
              <a:ext uri="{FF2B5EF4-FFF2-40B4-BE49-F238E27FC236}">
                <a16:creationId xmlns:a16="http://schemas.microsoft.com/office/drawing/2014/main" id="{C489F893-9AC6-49B5-861F-852E21EC02C4}"/>
              </a:ext>
            </a:extLst>
          </p:cNvPr>
          <p:cNvSpPr/>
          <p:nvPr/>
        </p:nvSpPr>
        <p:spPr>
          <a:xfrm>
            <a:off x="115820" y="980728"/>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命令行窗口显示简易帮助信息： </a:t>
            </a:r>
            <a:r>
              <a:rPr lang="en-US" altLang="zh-CN" sz="2400" b="1" dirty="0">
                <a:solidFill>
                  <a:srgbClr val="0070C0"/>
                </a:solidFill>
                <a:latin typeface="+mj-ea"/>
                <a:ea typeface="+mj-ea"/>
              </a:rPr>
              <a:t>&gt;&gt;help </a:t>
            </a:r>
            <a:r>
              <a:rPr lang="en-US" altLang="zh-CN" sz="2400" b="1" dirty="0" err="1">
                <a:solidFill>
                  <a:srgbClr val="0070C0"/>
                </a:solidFill>
                <a:latin typeface="+mj-ea"/>
                <a:ea typeface="+mj-ea"/>
              </a:rPr>
              <a:t>svd</a:t>
            </a:r>
            <a:endParaRPr lang="en-US" altLang="zh-CN" sz="2400" b="1" dirty="0">
              <a:solidFill>
                <a:srgbClr val="0070C0"/>
              </a:solidFill>
              <a:latin typeface="+mj-ea"/>
              <a:ea typeface="+mj-ea"/>
            </a:endParaRPr>
          </a:p>
        </p:txBody>
      </p:sp>
    </p:spTree>
    <p:extLst>
      <p:ext uri="{BB962C8B-B14F-4D97-AF65-F5344CB8AC3E}">
        <p14:creationId xmlns:p14="http://schemas.microsoft.com/office/powerpoint/2010/main" val="4267763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B11A2F1A-9824-46B6-8251-44BEB392B8B0}"/>
              </a:ext>
            </a:extLst>
          </p:cNvPr>
          <p:cNvSpPr/>
          <p:nvPr/>
        </p:nvSpPr>
        <p:spPr>
          <a:xfrm>
            <a:off x="115820" y="980728"/>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弹出窗口显示建议帮助信息：</a:t>
            </a:r>
            <a:r>
              <a:rPr lang="en-US" altLang="zh-CN" sz="2400" b="1" dirty="0">
                <a:solidFill>
                  <a:srgbClr val="0070C0"/>
                </a:solidFill>
                <a:latin typeface="+mj-ea"/>
                <a:ea typeface="+mj-ea"/>
              </a:rPr>
              <a:t>&gt;&gt;</a:t>
            </a:r>
            <a:r>
              <a:rPr lang="en-US" altLang="zh-CN" sz="2400" b="1" dirty="0" err="1">
                <a:solidFill>
                  <a:srgbClr val="0070C0"/>
                </a:solidFill>
                <a:latin typeface="+mj-ea"/>
                <a:ea typeface="+mj-ea"/>
              </a:rPr>
              <a:t>helpwin</a:t>
            </a:r>
            <a:r>
              <a:rPr lang="en-US" altLang="zh-CN" sz="2400" b="1" dirty="0">
                <a:solidFill>
                  <a:srgbClr val="0070C0"/>
                </a:solidFill>
                <a:latin typeface="+mj-ea"/>
                <a:ea typeface="+mj-ea"/>
              </a:rPr>
              <a:t> </a:t>
            </a:r>
            <a:r>
              <a:rPr lang="en-US" altLang="zh-CN" sz="2400" b="1" dirty="0" err="1">
                <a:solidFill>
                  <a:srgbClr val="0070C0"/>
                </a:solidFill>
                <a:latin typeface="+mj-ea"/>
                <a:ea typeface="+mj-ea"/>
              </a:rPr>
              <a:t>svd</a:t>
            </a:r>
            <a:endParaRPr lang="en-US" altLang="zh-CN" sz="2400" b="1" dirty="0">
              <a:solidFill>
                <a:srgbClr val="0070C0"/>
              </a:solidFill>
              <a:latin typeface="+mj-ea"/>
              <a:ea typeface="+mj-ea"/>
            </a:endParaRPr>
          </a:p>
        </p:txBody>
      </p:sp>
      <p:pic>
        <p:nvPicPr>
          <p:cNvPr id="3" name="图片 2">
            <a:extLst>
              <a:ext uri="{FF2B5EF4-FFF2-40B4-BE49-F238E27FC236}">
                <a16:creationId xmlns:a16="http://schemas.microsoft.com/office/drawing/2014/main" id="{48D23446-C172-4A5E-970E-41892EBBDF5A}"/>
              </a:ext>
            </a:extLst>
          </p:cNvPr>
          <p:cNvPicPr>
            <a:picLocks noChangeAspect="1"/>
          </p:cNvPicPr>
          <p:nvPr/>
        </p:nvPicPr>
        <p:blipFill>
          <a:blip r:embed="rId2"/>
          <a:stretch>
            <a:fillRect/>
          </a:stretch>
        </p:blipFill>
        <p:spPr>
          <a:xfrm>
            <a:off x="1448366" y="1442393"/>
            <a:ext cx="6247267" cy="4969832"/>
          </a:xfrm>
          <a:prstGeom prst="rect">
            <a:avLst/>
          </a:prstGeom>
        </p:spPr>
      </p:pic>
    </p:spTree>
    <p:extLst>
      <p:ext uri="{BB962C8B-B14F-4D97-AF65-F5344CB8AC3E}">
        <p14:creationId xmlns:p14="http://schemas.microsoft.com/office/powerpoint/2010/main" val="1653224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B11A2F1A-9824-46B6-8251-44BEB392B8B0}"/>
              </a:ext>
            </a:extLst>
          </p:cNvPr>
          <p:cNvSpPr/>
          <p:nvPr/>
        </p:nvSpPr>
        <p:spPr>
          <a:xfrm>
            <a:off x="115820" y="980728"/>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弹出引用页查看详细帮助信息：</a:t>
            </a:r>
            <a:r>
              <a:rPr lang="en-US" altLang="zh-CN" sz="2400" b="1" dirty="0">
                <a:solidFill>
                  <a:srgbClr val="0070C0"/>
                </a:solidFill>
                <a:latin typeface="+mj-ea"/>
                <a:ea typeface="+mj-ea"/>
              </a:rPr>
              <a:t>&gt;&gt;doc </a:t>
            </a:r>
            <a:r>
              <a:rPr lang="en-US" altLang="zh-CN" sz="2400" b="1" dirty="0" err="1">
                <a:solidFill>
                  <a:srgbClr val="0070C0"/>
                </a:solidFill>
                <a:latin typeface="+mj-ea"/>
                <a:ea typeface="+mj-ea"/>
              </a:rPr>
              <a:t>svd</a:t>
            </a:r>
            <a:endParaRPr lang="en-US" altLang="zh-CN" sz="2400" b="1" dirty="0">
              <a:solidFill>
                <a:srgbClr val="0070C0"/>
              </a:solidFill>
              <a:latin typeface="+mj-ea"/>
              <a:ea typeface="+mj-ea"/>
            </a:endParaRPr>
          </a:p>
        </p:txBody>
      </p:sp>
      <p:pic>
        <p:nvPicPr>
          <p:cNvPr id="4" name="图片 3">
            <a:extLst>
              <a:ext uri="{FF2B5EF4-FFF2-40B4-BE49-F238E27FC236}">
                <a16:creationId xmlns:a16="http://schemas.microsoft.com/office/drawing/2014/main" id="{1764ADD5-E99A-4D70-9D7F-25AF241E4BAF}"/>
              </a:ext>
            </a:extLst>
          </p:cNvPr>
          <p:cNvPicPr>
            <a:picLocks noChangeAspect="1"/>
          </p:cNvPicPr>
          <p:nvPr/>
        </p:nvPicPr>
        <p:blipFill>
          <a:blip r:embed="rId2"/>
          <a:stretch>
            <a:fillRect/>
          </a:stretch>
        </p:blipFill>
        <p:spPr>
          <a:xfrm>
            <a:off x="1032933" y="1440811"/>
            <a:ext cx="7270706" cy="5288163"/>
          </a:xfrm>
          <a:prstGeom prst="rect">
            <a:avLst/>
          </a:prstGeom>
        </p:spPr>
      </p:pic>
    </p:spTree>
    <p:extLst>
      <p:ext uri="{BB962C8B-B14F-4D97-AF65-F5344CB8AC3E}">
        <p14:creationId xmlns:p14="http://schemas.microsoft.com/office/powerpoint/2010/main" val="163920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的帮助系统</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B11A2F1A-9824-46B6-8251-44BEB392B8B0}"/>
              </a:ext>
            </a:extLst>
          </p:cNvPr>
          <p:cNvSpPr/>
          <p:nvPr/>
        </p:nvSpPr>
        <p:spPr>
          <a:xfrm>
            <a:off x="115820" y="1124744"/>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词条搜索命令</a:t>
            </a:r>
            <a:r>
              <a:rPr lang="en-US" altLang="zh-CN" sz="2400" b="1" dirty="0">
                <a:solidFill>
                  <a:srgbClr val="0070C0"/>
                </a:solidFill>
                <a:latin typeface="+mj-ea"/>
                <a:ea typeface="+mj-ea"/>
              </a:rPr>
              <a:t>&gt;&gt;</a:t>
            </a:r>
            <a:r>
              <a:rPr lang="en-US" altLang="zh-CN" sz="2400" b="1" dirty="0" err="1">
                <a:solidFill>
                  <a:srgbClr val="0070C0"/>
                </a:solidFill>
                <a:latin typeface="+mj-ea"/>
                <a:ea typeface="+mj-ea"/>
              </a:rPr>
              <a:t>lookfor</a:t>
            </a:r>
            <a:r>
              <a:rPr lang="en-US" altLang="zh-CN" sz="2400" b="1" dirty="0">
                <a:solidFill>
                  <a:srgbClr val="0070C0"/>
                </a:solidFill>
                <a:latin typeface="+mj-ea"/>
                <a:ea typeface="+mj-ea"/>
              </a:rPr>
              <a:t> </a:t>
            </a:r>
            <a:r>
              <a:rPr lang="en-US" altLang="zh-CN" sz="2400" b="1" dirty="0" err="1">
                <a:solidFill>
                  <a:srgbClr val="0070C0"/>
                </a:solidFill>
                <a:latin typeface="+mj-ea"/>
                <a:ea typeface="+mj-ea"/>
              </a:rPr>
              <a:t>svd</a:t>
            </a:r>
            <a:r>
              <a:rPr lang="en-US" altLang="zh-CN" sz="2400" b="1" dirty="0">
                <a:solidFill>
                  <a:srgbClr val="0070C0"/>
                </a:solidFill>
                <a:latin typeface="+mj-ea"/>
                <a:ea typeface="+mj-ea"/>
              </a:rPr>
              <a:t>  </a:t>
            </a:r>
            <a:r>
              <a:rPr lang="en-US" altLang="zh-CN" sz="2400" b="1" dirty="0">
                <a:solidFill>
                  <a:srgbClr val="FF0000"/>
                </a:solidFill>
                <a:latin typeface="+mj-ea"/>
                <a:ea typeface="+mj-ea"/>
              </a:rPr>
              <a:t>(</a:t>
            </a:r>
            <a:r>
              <a:rPr lang="zh-CN" altLang="en-US" sz="2400" b="1" dirty="0">
                <a:solidFill>
                  <a:srgbClr val="FF0000"/>
                </a:solidFill>
                <a:latin typeface="+mj-ea"/>
                <a:ea typeface="+mj-ea"/>
              </a:rPr>
              <a:t>不建议使用，很耗时）</a:t>
            </a:r>
            <a:endParaRPr lang="en-US" altLang="zh-CN" sz="2400" b="1" dirty="0">
              <a:solidFill>
                <a:srgbClr val="FF0000"/>
              </a:solidFill>
              <a:latin typeface="+mj-ea"/>
              <a:ea typeface="+mj-ea"/>
            </a:endParaRPr>
          </a:p>
        </p:txBody>
      </p:sp>
      <p:pic>
        <p:nvPicPr>
          <p:cNvPr id="3" name="图片 2">
            <a:extLst>
              <a:ext uri="{FF2B5EF4-FFF2-40B4-BE49-F238E27FC236}">
                <a16:creationId xmlns:a16="http://schemas.microsoft.com/office/drawing/2014/main" id="{77CE2ACC-A499-4D65-AE23-B02283E9509A}"/>
              </a:ext>
            </a:extLst>
          </p:cNvPr>
          <p:cNvPicPr>
            <a:picLocks noChangeAspect="1"/>
          </p:cNvPicPr>
          <p:nvPr/>
        </p:nvPicPr>
        <p:blipFill>
          <a:blip r:embed="rId2"/>
          <a:stretch>
            <a:fillRect/>
          </a:stretch>
        </p:blipFill>
        <p:spPr>
          <a:xfrm>
            <a:off x="146142" y="1772816"/>
            <a:ext cx="8851715" cy="3024336"/>
          </a:xfrm>
          <a:prstGeom prst="rect">
            <a:avLst/>
          </a:prstGeom>
        </p:spPr>
      </p:pic>
      <p:sp>
        <p:nvSpPr>
          <p:cNvPr id="5" name="矩形 4">
            <a:extLst>
              <a:ext uri="{FF2B5EF4-FFF2-40B4-BE49-F238E27FC236}">
                <a16:creationId xmlns:a16="http://schemas.microsoft.com/office/drawing/2014/main" id="{A209EA92-BBE1-4E51-AA18-4DCD978A9DEF}"/>
              </a:ext>
            </a:extLst>
          </p:cNvPr>
          <p:cNvSpPr/>
          <p:nvPr/>
        </p:nvSpPr>
        <p:spPr>
          <a:xfrm>
            <a:off x="1979712" y="5774108"/>
            <a:ext cx="4196213" cy="461665"/>
          </a:xfrm>
          <a:prstGeom prst="rect">
            <a:avLst/>
          </a:prstGeom>
        </p:spPr>
        <p:txBody>
          <a:bodyPr wrap="none">
            <a:spAutoFit/>
          </a:bodyPr>
          <a:lstStyle/>
          <a:p>
            <a:r>
              <a:rPr lang="zh-CN" altLang="en-US" sz="2400" dirty="0">
                <a:hlinkClick r:id="rId3"/>
              </a:rPr>
              <a:t>https://ww2.mathworks.cn/help</a:t>
            </a:r>
            <a:r>
              <a:rPr lang="en-US" altLang="zh-CN" sz="2400" dirty="0">
                <a:hlinkClick r:id="rId3"/>
              </a:rPr>
              <a:t>/</a:t>
            </a:r>
            <a:r>
              <a:rPr lang="en-US" altLang="zh-CN" sz="2400" dirty="0"/>
              <a:t> </a:t>
            </a:r>
            <a:endParaRPr lang="zh-CN" altLang="en-US" dirty="0"/>
          </a:p>
        </p:txBody>
      </p:sp>
      <p:sp>
        <p:nvSpPr>
          <p:cNvPr id="7" name="矩形 6">
            <a:extLst>
              <a:ext uri="{FF2B5EF4-FFF2-40B4-BE49-F238E27FC236}">
                <a16:creationId xmlns:a16="http://schemas.microsoft.com/office/drawing/2014/main" id="{19F69699-5673-4AA9-9914-CE047C6B4919}"/>
              </a:ext>
            </a:extLst>
          </p:cNvPr>
          <p:cNvSpPr/>
          <p:nvPr/>
        </p:nvSpPr>
        <p:spPr>
          <a:xfrm>
            <a:off x="115820" y="5064695"/>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此外还可以通过</a:t>
            </a:r>
            <a:r>
              <a:rPr lang="en-US" altLang="zh-CN" sz="2400" b="1" dirty="0" err="1">
                <a:solidFill>
                  <a:prstClr val="black"/>
                </a:solidFill>
                <a:latin typeface="+mj-ea"/>
                <a:ea typeface="+mj-ea"/>
              </a:rPr>
              <a:t>mathwork</a:t>
            </a:r>
            <a:r>
              <a:rPr lang="zh-CN" altLang="en-US" sz="2400" b="1" dirty="0">
                <a:solidFill>
                  <a:prstClr val="black"/>
                </a:solidFill>
                <a:latin typeface="+mj-ea"/>
                <a:ea typeface="+mj-ea"/>
              </a:rPr>
              <a:t>官方网站寻求帮助（</a:t>
            </a:r>
            <a:r>
              <a:rPr lang="zh-CN" altLang="en-US" sz="2400" b="1" dirty="0">
                <a:solidFill>
                  <a:srgbClr val="FF0000"/>
                </a:solidFill>
                <a:latin typeface="+mj-ea"/>
                <a:ea typeface="+mj-ea"/>
              </a:rPr>
              <a:t>有中文版</a:t>
            </a:r>
            <a:r>
              <a:rPr lang="zh-CN" altLang="en-US" sz="2400" b="1" dirty="0">
                <a:solidFill>
                  <a:prstClr val="black"/>
                </a:solidFill>
                <a:latin typeface="+mj-ea"/>
                <a:ea typeface="+mj-ea"/>
              </a:rPr>
              <a:t>）</a:t>
            </a:r>
            <a:endParaRPr lang="en-US" altLang="zh-CN" sz="2400" b="1" dirty="0">
              <a:solidFill>
                <a:srgbClr val="FF0000"/>
              </a:solidFill>
              <a:latin typeface="+mj-ea"/>
              <a:ea typeface="+mj-ea"/>
            </a:endParaRPr>
          </a:p>
        </p:txBody>
      </p:sp>
    </p:spTree>
    <p:extLst>
      <p:ext uri="{BB962C8B-B14F-4D97-AF65-F5344CB8AC3E}">
        <p14:creationId xmlns:p14="http://schemas.microsoft.com/office/powerpoint/2010/main" val="200439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1.3-7,8</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矩阵的定义</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11" name="图片 10">
            <a:extLst>
              <a:ext uri="{FF2B5EF4-FFF2-40B4-BE49-F238E27FC236}">
                <a16:creationId xmlns:a16="http://schemas.microsoft.com/office/drawing/2014/main" id="{7AB6D7C1-388C-47E6-B114-3C45139932BC}"/>
              </a:ext>
            </a:extLst>
          </p:cNvPr>
          <p:cNvPicPr>
            <a:picLocks noChangeAspect="1"/>
          </p:cNvPicPr>
          <p:nvPr/>
        </p:nvPicPr>
        <p:blipFill>
          <a:blip r:embed="rId3"/>
          <a:stretch>
            <a:fillRect/>
          </a:stretch>
        </p:blipFill>
        <p:spPr>
          <a:xfrm>
            <a:off x="395536" y="980728"/>
            <a:ext cx="9655701" cy="1089782"/>
          </a:xfrm>
          <a:prstGeom prst="rect">
            <a:avLst/>
          </a:prstGeom>
        </p:spPr>
      </p:pic>
      <p:sp>
        <p:nvSpPr>
          <p:cNvPr id="12" name="矩形 11">
            <a:extLst>
              <a:ext uri="{FF2B5EF4-FFF2-40B4-BE49-F238E27FC236}">
                <a16:creationId xmlns:a16="http://schemas.microsoft.com/office/drawing/2014/main" id="{FDC69A5F-7164-42BC-BEFE-6AC0CFE40F16}"/>
              </a:ext>
            </a:extLst>
          </p:cNvPr>
          <p:cNvSpPr/>
          <p:nvPr/>
        </p:nvSpPr>
        <p:spPr>
          <a:xfrm>
            <a:off x="467544" y="1885844"/>
            <a:ext cx="7879080" cy="369332"/>
          </a:xfrm>
          <a:prstGeom prst="rect">
            <a:avLst/>
          </a:prstGeom>
        </p:spPr>
        <p:txBody>
          <a:bodyPr wrap="none">
            <a:spAutoFit/>
          </a:bodyPr>
          <a:lstStyle/>
          <a:p>
            <a:r>
              <a:rPr lang="en-US" altLang="zh-CN" b="1" dirty="0">
                <a:solidFill>
                  <a:srgbClr val="008000"/>
                </a:solidFill>
                <a:latin typeface="Courier New" panose="02070309020205020404" pitchFamily="49" charset="0"/>
                <a:cs typeface="Times New Roman" panose="02020603050405020304" pitchFamily="18" charset="0"/>
              </a:rPr>
              <a:t>AR= [1,3;2,4]		%</a:t>
            </a:r>
            <a:r>
              <a:rPr lang="zh-CN" altLang="en-US" b="1" dirty="0">
                <a:solidFill>
                  <a:srgbClr val="FF0000"/>
                </a:solidFill>
                <a:latin typeface="Courier New" panose="02070309020205020404" pitchFamily="49" charset="0"/>
                <a:cs typeface="Times New Roman" panose="02020603050405020304" pitchFamily="18" charset="0"/>
              </a:rPr>
              <a:t>分号表示换行，同一行可以用逗号或空格隔开</a:t>
            </a:r>
            <a:r>
              <a:rPr lang="en-US" altLang="zh-CN" b="1" dirty="0">
                <a:solidFill>
                  <a:srgbClr val="FF0000"/>
                </a:solidFill>
                <a:latin typeface="Courier New" panose="02070309020205020404" pitchFamily="49" charset="0"/>
                <a:cs typeface="Times New Roman" panose="02020603050405020304" pitchFamily="18" charset="0"/>
              </a:rPr>
              <a:t> </a:t>
            </a:r>
            <a:endParaRPr lang="zh-CN" altLang="en-US" dirty="0">
              <a:solidFill>
                <a:srgbClr val="FF0000"/>
              </a:solidFill>
            </a:endParaRPr>
          </a:p>
        </p:txBody>
      </p:sp>
      <p:pic>
        <p:nvPicPr>
          <p:cNvPr id="16" name="图片 15">
            <a:extLst>
              <a:ext uri="{FF2B5EF4-FFF2-40B4-BE49-F238E27FC236}">
                <a16:creationId xmlns:a16="http://schemas.microsoft.com/office/drawing/2014/main" id="{ECE653F2-A300-4868-8A66-BFC92BC01B57}"/>
              </a:ext>
            </a:extLst>
          </p:cNvPr>
          <p:cNvPicPr>
            <a:picLocks noChangeAspect="1"/>
          </p:cNvPicPr>
          <p:nvPr/>
        </p:nvPicPr>
        <p:blipFill>
          <a:blip r:embed="rId4"/>
          <a:stretch>
            <a:fillRect/>
          </a:stretch>
        </p:blipFill>
        <p:spPr>
          <a:xfrm>
            <a:off x="395535" y="3131367"/>
            <a:ext cx="9655702" cy="1089782"/>
          </a:xfrm>
          <a:prstGeom prst="rect">
            <a:avLst/>
          </a:prstGeom>
        </p:spPr>
      </p:pic>
      <p:sp>
        <p:nvSpPr>
          <p:cNvPr id="17" name="矩形 16">
            <a:extLst>
              <a:ext uri="{FF2B5EF4-FFF2-40B4-BE49-F238E27FC236}">
                <a16:creationId xmlns:a16="http://schemas.microsoft.com/office/drawing/2014/main" id="{87EEEA05-E2C4-44F1-9B28-E0C91C809053}"/>
              </a:ext>
            </a:extLst>
          </p:cNvPr>
          <p:cNvSpPr/>
          <p:nvPr/>
        </p:nvSpPr>
        <p:spPr>
          <a:xfrm>
            <a:off x="474874" y="4355503"/>
            <a:ext cx="5033230" cy="1477328"/>
          </a:xfrm>
          <a:prstGeom prst="rect">
            <a:avLst/>
          </a:prstGeom>
        </p:spPr>
        <p:txBody>
          <a:bodyPr wrap="square">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AI=[5,7</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	6,8]    %</a:t>
            </a:r>
            <a:r>
              <a:rPr lang="zh-CN" altLang="en-US" b="1" dirty="0">
                <a:solidFill>
                  <a:srgbClr val="FF0000"/>
                </a:solidFill>
                <a:latin typeface="Courier New" panose="02070309020205020404" pitchFamily="49" charset="0"/>
                <a:cs typeface="Times New Roman" panose="02020603050405020304" pitchFamily="18" charset="0"/>
              </a:rPr>
              <a:t>也可以用回车来表示换行</a:t>
            </a:r>
            <a:r>
              <a:rPr lang="en-US" altLang="zh-CN" dirty="0">
                <a:solidFill>
                  <a:srgbClr val="FF0000"/>
                </a:solidFill>
                <a:latin typeface="Courier New" panose="02070309020205020404" pitchFamily="49" charset="0"/>
                <a:cs typeface="Times New Roman" panose="02020603050405020304" pitchFamily="18" charset="0"/>
              </a:rPr>
              <a:t> </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AI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5     7</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6     8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
        <p:nvSpPr>
          <p:cNvPr id="18" name="矩形 17">
            <a:extLst>
              <a:ext uri="{FF2B5EF4-FFF2-40B4-BE49-F238E27FC236}">
                <a16:creationId xmlns:a16="http://schemas.microsoft.com/office/drawing/2014/main" id="{399EAC01-4FEE-480D-976C-7FE2CBB1D457}"/>
              </a:ext>
            </a:extLst>
          </p:cNvPr>
          <p:cNvSpPr/>
          <p:nvPr/>
        </p:nvSpPr>
        <p:spPr>
          <a:xfrm>
            <a:off x="474874" y="2392703"/>
            <a:ext cx="4572000" cy="923330"/>
          </a:xfrm>
          <a:prstGeom prst="rect">
            <a:avLst/>
          </a:prstGeom>
        </p:spPr>
        <p:txBody>
          <a:bodyPr>
            <a:spAutoFit/>
          </a:bodyPr>
          <a:lstStyle/>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AR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1     3</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2     4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42688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1.3-9</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复矩阵的定义与操作</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AC4A2D11-F562-4B1B-B783-E9A38B6D2339}"/>
              </a:ext>
            </a:extLst>
          </p:cNvPr>
          <p:cNvPicPr>
            <a:picLocks noChangeAspect="1"/>
          </p:cNvPicPr>
          <p:nvPr/>
        </p:nvPicPr>
        <p:blipFill>
          <a:blip r:embed="rId3"/>
          <a:stretch>
            <a:fillRect/>
          </a:stretch>
        </p:blipFill>
        <p:spPr>
          <a:xfrm>
            <a:off x="346894" y="932684"/>
            <a:ext cx="9399960" cy="1060918"/>
          </a:xfrm>
          <a:prstGeom prst="rect">
            <a:avLst/>
          </a:prstGeom>
        </p:spPr>
      </p:pic>
      <p:sp>
        <p:nvSpPr>
          <p:cNvPr id="4" name="矩形 3">
            <a:extLst>
              <a:ext uri="{FF2B5EF4-FFF2-40B4-BE49-F238E27FC236}">
                <a16:creationId xmlns:a16="http://schemas.microsoft.com/office/drawing/2014/main" id="{35DFDB26-E82B-4AD8-9B99-72E0606CB89B}"/>
              </a:ext>
            </a:extLst>
          </p:cNvPr>
          <p:cNvSpPr/>
          <p:nvPr/>
        </p:nvSpPr>
        <p:spPr>
          <a:xfrm>
            <a:off x="1547664" y="1818690"/>
            <a:ext cx="5832648" cy="1754326"/>
          </a:xfrm>
          <a:prstGeom prst="rect">
            <a:avLst/>
          </a:prstGeom>
        </p:spPr>
        <p:txBody>
          <a:bodyPr wrap="square">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AR=[1,3;2,4];AI=[5,7;6,8];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A=AR-AI*</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1.0000 - 5.0000i   3.0000 - 7.0000i</a:t>
            </a:r>
            <a:endParaRPr lang="zh-CN" altLang="zh-CN" dirty="0">
              <a:latin typeface="Courier New" panose="02070309020205020404" pitchFamily="49" charset="0"/>
              <a:cs typeface="Times New Roman" panose="02020603050405020304" pitchFamily="18" charset="0"/>
            </a:endParaRPr>
          </a:p>
          <a:p>
            <a:r>
              <a:rPr lang="en-US" altLang="zh-CN" dirty="0">
                <a:solidFill>
                  <a:srgbClr val="0000FF"/>
                </a:solidFill>
                <a:latin typeface="Courier New" panose="02070309020205020404" pitchFamily="49" charset="0"/>
                <a:cs typeface="Times New Roman" panose="02020603050405020304" pitchFamily="18" charset="0"/>
              </a:rPr>
              <a:t>   2.0000 - 6.0000i   4.0000 - 8.0000i </a:t>
            </a:r>
            <a:endParaRPr lang="zh-CN" altLang="en-US" dirty="0"/>
          </a:p>
        </p:txBody>
      </p:sp>
      <p:pic>
        <p:nvPicPr>
          <p:cNvPr id="6" name="图片 5">
            <a:extLst>
              <a:ext uri="{FF2B5EF4-FFF2-40B4-BE49-F238E27FC236}">
                <a16:creationId xmlns:a16="http://schemas.microsoft.com/office/drawing/2014/main" id="{ED4E8E02-3056-4249-8255-F26E5E756BAA}"/>
              </a:ext>
            </a:extLst>
          </p:cNvPr>
          <p:cNvPicPr>
            <a:picLocks noChangeAspect="1"/>
          </p:cNvPicPr>
          <p:nvPr/>
        </p:nvPicPr>
        <p:blipFill>
          <a:blip r:embed="rId4"/>
          <a:stretch>
            <a:fillRect/>
          </a:stretch>
        </p:blipFill>
        <p:spPr>
          <a:xfrm>
            <a:off x="2380493" y="3587053"/>
            <a:ext cx="4383013" cy="3011142"/>
          </a:xfrm>
          <a:prstGeom prst="rect">
            <a:avLst/>
          </a:prstGeom>
        </p:spPr>
      </p:pic>
    </p:spTree>
    <p:extLst>
      <p:ext uri="{BB962C8B-B14F-4D97-AF65-F5344CB8AC3E}">
        <p14:creationId xmlns:p14="http://schemas.microsoft.com/office/powerpoint/2010/main" val="403947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28557B4-2CAD-49D3-A64D-EDEBC2178FBB}"/>
              </a:ext>
            </a:extLst>
          </p:cNvPr>
          <p:cNvSpPr/>
          <p:nvPr/>
        </p:nvSpPr>
        <p:spPr>
          <a:xfrm>
            <a:off x="467544" y="764704"/>
            <a:ext cx="8496944" cy="700191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作业有的好做，有的不好做。不好做的题目是选做加分题。</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加分可以使平时分超过</a:t>
            </a:r>
            <a:r>
              <a:rPr lang="en-US" altLang="zh-CN" sz="2400" b="1" dirty="0">
                <a:solidFill>
                  <a:prstClr val="black"/>
                </a:solidFill>
                <a:latin typeface="+mj-ea"/>
                <a:ea typeface="+mj-ea"/>
              </a:rPr>
              <a:t>100</a:t>
            </a:r>
            <a:r>
              <a:rPr lang="zh-CN" altLang="en-US" sz="2400" b="1" dirty="0">
                <a:solidFill>
                  <a:prstClr val="black"/>
                </a:solidFill>
                <a:latin typeface="+mj-ea"/>
                <a:ea typeface="+mj-ea"/>
              </a:rPr>
              <a:t>分上不封顶，但期末卷子不会太简单。每一次平时的表现，都会影响到最终的成绩。</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731520" lvl="1"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latin typeface="+mj-ea"/>
                <a:ea typeface="+mj-ea"/>
              </a:rPr>
              <a:t>学好这门课的秘诀：结合课本</a:t>
            </a:r>
            <a:r>
              <a:rPr lang="zh-CN" altLang="en-US" sz="2400" b="1" dirty="0">
                <a:solidFill>
                  <a:srgbClr val="FF0000"/>
                </a:solidFill>
                <a:latin typeface="+mj-ea"/>
                <a:ea typeface="+mj-ea"/>
              </a:rPr>
              <a:t>多看课件</a:t>
            </a:r>
            <a:r>
              <a:rPr lang="zh-CN" altLang="en-US" sz="2400" b="1" dirty="0">
                <a:latin typeface="+mj-ea"/>
                <a:ea typeface="+mj-ea"/>
              </a:rPr>
              <a:t>，</a:t>
            </a:r>
            <a:r>
              <a:rPr lang="zh-CN" altLang="en-US" sz="2400" b="1" dirty="0">
                <a:solidFill>
                  <a:srgbClr val="FF0000"/>
                </a:solidFill>
                <a:latin typeface="+mj-ea"/>
                <a:ea typeface="+mj-ea"/>
              </a:rPr>
              <a:t>多上机测试</a:t>
            </a:r>
            <a:r>
              <a:rPr lang="zh-CN" altLang="en-US" sz="2400" b="1" dirty="0">
                <a:latin typeface="+mj-ea"/>
                <a:ea typeface="+mj-ea"/>
              </a:rPr>
              <a:t>。结合实际的学习、研究需要进行</a:t>
            </a:r>
            <a:r>
              <a:rPr lang="zh-CN" altLang="en-US" sz="2400" b="1" dirty="0">
                <a:solidFill>
                  <a:srgbClr val="FF0000"/>
                </a:solidFill>
                <a:latin typeface="+mj-ea"/>
                <a:ea typeface="+mj-ea"/>
              </a:rPr>
              <a:t>查询、思考、拓展</a:t>
            </a:r>
            <a:r>
              <a:rPr lang="zh-CN" altLang="en-US" sz="2400" b="1" dirty="0">
                <a:latin typeface="+mj-ea"/>
                <a:ea typeface="+mj-ea"/>
              </a:rPr>
              <a:t>。</a:t>
            </a:r>
            <a:endParaRPr lang="en-US" altLang="zh-CN" sz="2400" b="1" dirty="0">
              <a:latin typeface="+mj-ea"/>
              <a:ea typeface="+mj-ea"/>
            </a:endParaRPr>
          </a:p>
          <a:p>
            <a:pPr lvl="0">
              <a:spcBef>
                <a:spcPts val="580"/>
              </a:spcBef>
              <a:buClr>
                <a:srgbClr val="00B050"/>
              </a:buClr>
              <a:buSzPct val="85000"/>
            </a:pPr>
            <a:endParaRPr lang="en-US" altLang="zh-CN" sz="2400" dirty="0">
              <a:solidFill>
                <a:srgbClr val="FF0000"/>
              </a:solidFill>
            </a:endParaRPr>
          </a:p>
          <a:p>
            <a:pPr marL="274320" lvl="0" indent="-274320">
              <a:spcBef>
                <a:spcPts val="580"/>
              </a:spcBef>
              <a:buClr>
                <a:srgbClr val="00B050"/>
              </a:buClr>
              <a:buSzPct val="85000"/>
              <a:buFont typeface="Wingdings" pitchFamily="2" charset="2"/>
              <a:buChar char="q"/>
            </a:pPr>
            <a:endParaRPr lang="en-US" altLang="zh-CN" sz="2400" b="1" dirty="0">
              <a:solidFill>
                <a:srgbClr val="FF0000"/>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p:txBody>
      </p:sp>
      <p:sp>
        <p:nvSpPr>
          <p:cNvPr id="2" name="Title 1"/>
          <p:cNvSpPr>
            <a:spLocks noGrp="1"/>
          </p:cNvSpPr>
          <p:nvPr>
            <p:ph type="title"/>
          </p:nvPr>
        </p:nvSpPr>
        <p:spPr>
          <a:xfrm>
            <a:off x="914400" y="-274119"/>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嘉哥的课程难不难学</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5" name="图片 4">
            <a:extLst>
              <a:ext uri="{FF2B5EF4-FFF2-40B4-BE49-F238E27FC236}">
                <a16:creationId xmlns:a16="http://schemas.microsoft.com/office/drawing/2014/main" id="{B7198805-BB67-4763-AB93-F5BC35319F3A}"/>
              </a:ext>
            </a:extLst>
          </p:cNvPr>
          <p:cNvPicPr>
            <a:picLocks noChangeAspect="1"/>
          </p:cNvPicPr>
          <p:nvPr/>
        </p:nvPicPr>
        <p:blipFill>
          <a:blip r:embed="rId2"/>
          <a:stretch>
            <a:fillRect/>
          </a:stretch>
        </p:blipFill>
        <p:spPr>
          <a:xfrm>
            <a:off x="2864707" y="1368152"/>
            <a:ext cx="3414585" cy="5489848"/>
          </a:xfrm>
          <a:prstGeom prst="rect">
            <a:avLst/>
          </a:prstGeom>
        </p:spPr>
      </p:pic>
      <p:pic>
        <p:nvPicPr>
          <p:cNvPr id="7" name="图片 6">
            <a:extLst>
              <a:ext uri="{FF2B5EF4-FFF2-40B4-BE49-F238E27FC236}">
                <a16:creationId xmlns:a16="http://schemas.microsoft.com/office/drawing/2014/main" id="{A7F143AB-81EF-477C-B1BC-F7BF1537D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492896"/>
            <a:ext cx="6624736" cy="4094257"/>
          </a:xfrm>
          <a:prstGeom prst="rect">
            <a:avLst/>
          </a:prstGeom>
        </p:spPr>
      </p:pic>
      <p:graphicFrame>
        <p:nvGraphicFramePr>
          <p:cNvPr id="10" name="表格 9">
            <a:extLst>
              <a:ext uri="{FF2B5EF4-FFF2-40B4-BE49-F238E27FC236}">
                <a16:creationId xmlns:a16="http://schemas.microsoft.com/office/drawing/2014/main" id="{F3C7858B-A95F-4AF2-810C-A3FB5AB22F82}"/>
              </a:ext>
            </a:extLst>
          </p:cNvPr>
          <p:cNvGraphicFramePr>
            <a:graphicFrameLocks noGrp="1"/>
          </p:cNvGraphicFramePr>
          <p:nvPr>
            <p:extLst>
              <p:ext uri="{D42A27DB-BD31-4B8C-83A1-F6EECF244321}">
                <p14:modId xmlns:p14="http://schemas.microsoft.com/office/powerpoint/2010/main" val="1652134269"/>
              </p:ext>
            </p:extLst>
          </p:nvPr>
        </p:nvGraphicFramePr>
        <p:xfrm>
          <a:off x="1327074" y="2473180"/>
          <a:ext cx="6489850" cy="4305920"/>
        </p:xfrm>
        <a:graphic>
          <a:graphicData uri="http://schemas.openxmlformats.org/drawingml/2006/table">
            <a:tbl>
              <a:tblPr>
                <a:tableStyleId>{5C22544A-7EE6-4342-B048-85BDC9FD1C3A}</a:tableStyleId>
              </a:tblPr>
              <a:tblGrid>
                <a:gridCol w="789934">
                  <a:extLst>
                    <a:ext uri="{9D8B030D-6E8A-4147-A177-3AD203B41FA5}">
                      <a16:colId xmlns:a16="http://schemas.microsoft.com/office/drawing/2014/main" val="3003715998"/>
                    </a:ext>
                  </a:extLst>
                </a:gridCol>
                <a:gridCol w="789934">
                  <a:extLst>
                    <a:ext uri="{9D8B030D-6E8A-4147-A177-3AD203B41FA5}">
                      <a16:colId xmlns:a16="http://schemas.microsoft.com/office/drawing/2014/main" val="1253157072"/>
                    </a:ext>
                  </a:extLst>
                </a:gridCol>
                <a:gridCol w="789934">
                  <a:extLst>
                    <a:ext uri="{9D8B030D-6E8A-4147-A177-3AD203B41FA5}">
                      <a16:colId xmlns:a16="http://schemas.microsoft.com/office/drawing/2014/main" val="832268447"/>
                    </a:ext>
                  </a:extLst>
                </a:gridCol>
                <a:gridCol w="789934">
                  <a:extLst>
                    <a:ext uri="{9D8B030D-6E8A-4147-A177-3AD203B41FA5}">
                      <a16:colId xmlns:a16="http://schemas.microsoft.com/office/drawing/2014/main" val="4030206814"/>
                    </a:ext>
                  </a:extLst>
                </a:gridCol>
                <a:gridCol w="789934">
                  <a:extLst>
                    <a:ext uri="{9D8B030D-6E8A-4147-A177-3AD203B41FA5}">
                      <a16:colId xmlns:a16="http://schemas.microsoft.com/office/drawing/2014/main" val="4018185442"/>
                    </a:ext>
                  </a:extLst>
                </a:gridCol>
                <a:gridCol w="789934">
                  <a:extLst>
                    <a:ext uri="{9D8B030D-6E8A-4147-A177-3AD203B41FA5}">
                      <a16:colId xmlns:a16="http://schemas.microsoft.com/office/drawing/2014/main" val="961898669"/>
                    </a:ext>
                  </a:extLst>
                </a:gridCol>
                <a:gridCol w="960312">
                  <a:extLst>
                    <a:ext uri="{9D8B030D-6E8A-4147-A177-3AD203B41FA5}">
                      <a16:colId xmlns:a16="http://schemas.microsoft.com/office/drawing/2014/main" val="3196311210"/>
                    </a:ext>
                  </a:extLst>
                </a:gridCol>
                <a:gridCol w="789934">
                  <a:extLst>
                    <a:ext uri="{9D8B030D-6E8A-4147-A177-3AD203B41FA5}">
                      <a16:colId xmlns:a16="http://schemas.microsoft.com/office/drawing/2014/main" val="3266564868"/>
                    </a:ext>
                  </a:extLst>
                </a:gridCol>
              </a:tblGrid>
              <a:tr h="215296">
                <a:tc>
                  <a:txBody>
                    <a:bodyPr/>
                    <a:lstStyle/>
                    <a:p>
                      <a:pPr algn="l" fontAlgn="ctr"/>
                      <a:r>
                        <a:rPr lang="zh-CN" altLang="en-US" sz="1300" b="1" u="none" strike="noStrike" dirty="0">
                          <a:effectLst/>
                          <a:latin typeface="+mj-ea"/>
                          <a:ea typeface="+mj-ea"/>
                        </a:rPr>
                        <a:t>分数</a:t>
                      </a:r>
                      <a:endParaRPr lang="zh-CN" altLang="en-US" sz="1300" b="1" i="0" u="none" strike="noStrike" dirty="0">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应数人数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统计人数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应统人数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主修人数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辅修人数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缓</a:t>
                      </a:r>
                      <a:r>
                        <a:rPr lang="en-US" altLang="zh-CN" sz="1300" b="1" u="none" strike="noStrike">
                          <a:effectLst/>
                          <a:latin typeface="+mj-ea"/>
                          <a:ea typeface="+mj-ea"/>
                        </a:rPr>
                        <a:t>/</a:t>
                      </a:r>
                      <a:r>
                        <a:rPr lang="zh-CN" altLang="en-US" sz="1300" b="1" u="none" strike="noStrike">
                          <a:effectLst/>
                          <a:latin typeface="+mj-ea"/>
                          <a:ea typeface="+mj-ea"/>
                        </a:rPr>
                        <a:t>重修人数</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l" fontAlgn="ctr"/>
                      <a:r>
                        <a:rPr lang="zh-CN" altLang="en-US" sz="1300" b="1" u="none" strike="noStrike">
                          <a:effectLst/>
                          <a:latin typeface="+mj-ea"/>
                          <a:ea typeface="+mj-ea"/>
                        </a:rPr>
                        <a:t>总人数</a:t>
                      </a:r>
                      <a:endParaRPr lang="zh-CN" altLang="en-US"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982184913"/>
                  </a:ext>
                </a:extLst>
              </a:tr>
              <a:tr h="215296">
                <a:tc>
                  <a:txBody>
                    <a:bodyPr/>
                    <a:lstStyle/>
                    <a:p>
                      <a:pPr algn="l" fontAlgn="ctr"/>
                      <a:r>
                        <a:rPr lang="en-US" altLang="zh-CN" sz="1300" b="1" u="none" strike="noStrike" dirty="0">
                          <a:effectLst/>
                          <a:latin typeface="+mj-ea"/>
                          <a:ea typeface="+mj-ea"/>
                        </a:rPr>
                        <a:t>&gt;=100</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5</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125284775"/>
                  </a:ext>
                </a:extLst>
              </a:tr>
              <a:tr h="215296">
                <a:tc>
                  <a:txBody>
                    <a:bodyPr/>
                    <a:lstStyle/>
                    <a:p>
                      <a:pPr algn="l" fontAlgn="ctr"/>
                      <a:r>
                        <a:rPr lang="en-US" altLang="zh-CN" sz="1300" b="1" u="none" strike="noStrike" dirty="0">
                          <a:effectLst/>
                          <a:latin typeface="+mj-ea"/>
                          <a:ea typeface="+mj-ea"/>
                        </a:rPr>
                        <a:t>&gt;=99</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19</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399300017"/>
                  </a:ext>
                </a:extLst>
              </a:tr>
              <a:tr h="215296">
                <a:tc>
                  <a:txBody>
                    <a:bodyPr/>
                    <a:lstStyle/>
                    <a:p>
                      <a:pPr algn="l" fontAlgn="ctr"/>
                      <a:r>
                        <a:rPr lang="en-US" altLang="zh-CN" sz="1300" b="1" u="none" strike="noStrike">
                          <a:effectLst/>
                          <a:latin typeface="+mj-ea"/>
                          <a:ea typeface="+mj-ea"/>
                        </a:rPr>
                        <a:t>&gt;=98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31</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3529138027"/>
                  </a:ext>
                </a:extLst>
              </a:tr>
              <a:tr h="215296">
                <a:tc>
                  <a:txBody>
                    <a:bodyPr/>
                    <a:lstStyle/>
                    <a:p>
                      <a:pPr algn="l" fontAlgn="ctr"/>
                      <a:r>
                        <a:rPr lang="en-US" altLang="zh-CN" sz="1300" b="1" u="none" strike="noStrike">
                          <a:effectLst/>
                          <a:latin typeface="+mj-ea"/>
                          <a:ea typeface="+mj-ea"/>
                        </a:rPr>
                        <a:t>&gt;=97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46</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405243316"/>
                  </a:ext>
                </a:extLst>
              </a:tr>
              <a:tr h="215296">
                <a:tc>
                  <a:txBody>
                    <a:bodyPr/>
                    <a:lstStyle/>
                    <a:p>
                      <a:pPr algn="l" fontAlgn="ctr"/>
                      <a:r>
                        <a:rPr lang="en-US" altLang="zh-CN" sz="1300" b="1" u="none" strike="noStrike">
                          <a:effectLst/>
                          <a:latin typeface="+mj-ea"/>
                          <a:ea typeface="+mj-ea"/>
                        </a:rPr>
                        <a:t>&gt;=96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26</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12</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59</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4008982700"/>
                  </a:ext>
                </a:extLst>
              </a:tr>
              <a:tr h="215296">
                <a:tc>
                  <a:txBody>
                    <a:bodyPr/>
                    <a:lstStyle/>
                    <a:p>
                      <a:pPr algn="l" fontAlgn="ctr"/>
                      <a:r>
                        <a:rPr lang="en-US" altLang="zh-CN" sz="1300" b="1" u="none" strike="noStrike">
                          <a:effectLst/>
                          <a:latin typeface="+mj-ea"/>
                          <a:ea typeface="+mj-ea"/>
                        </a:rPr>
                        <a:t>&gt;=95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66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69</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876358054"/>
                  </a:ext>
                </a:extLst>
              </a:tr>
              <a:tr h="215296">
                <a:tc>
                  <a:txBody>
                    <a:bodyPr/>
                    <a:lstStyle/>
                    <a:p>
                      <a:pPr algn="l" fontAlgn="ctr"/>
                      <a:r>
                        <a:rPr lang="en-US" altLang="zh-CN" sz="1300" b="1" u="none" strike="noStrike">
                          <a:effectLst/>
                          <a:latin typeface="+mj-ea"/>
                          <a:ea typeface="+mj-ea"/>
                        </a:rPr>
                        <a:t>&gt;=94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24</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82</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103808660"/>
                  </a:ext>
                </a:extLst>
              </a:tr>
              <a:tr h="215296">
                <a:tc>
                  <a:txBody>
                    <a:bodyPr/>
                    <a:lstStyle/>
                    <a:p>
                      <a:pPr algn="l" fontAlgn="ctr"/>
                      <a:r>
                        <a:rPr lang="en-US" altLang="zh-CN" sz="1300" b="1" u="none" strike="noStrike">
                          <a:effectLst/>
                          <a:latin typeface="+mj-ea"/>
                          <a:ea typeface="+mj-ea"/>
                        </a:rPr>
                        <a:t>&gt;=93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98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102</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859831025"/>
                  </a:ext>
                </a:extLst>
              </a:tr>
              <a:tr h="215296">
                <a:tc>
                  <a:txBody>
                    <a:bodyPr/>
                    <a:lstStyle/>
                    <a:p>
                      <a:pPr algn="l" fontAlgn="ctr"/>
                      <a:r>
                        <a:rPr lang="en-US" altLang="zh-CN" sz="1300" b="1" u="none" strike="noStrike">
                          <a:effectLst/>
                          <a:latin typeface="+mj-ea"/>
                          <a:ea typeface="+mj-ea"/>
                        </a:rPr>
                        <a:t>&gt;=92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109</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364465782"/>
                  </a:ext>
                </a:extLst>
              </a:tr>
              <a:tr h="215296">
                <a:tc>
                  <a:txBody>
                    <a:bodyPr/>
                    <a:lstStyle/>
                    <a:p>
                      <a:pPr algn="l" fontAlgn="ctr"/>
                      <a:r>
                        <a:rPr lang="en-US" altLang="zh-CN" sz="1300" b="1" u="none" strike="noStrike">
                          <a:effectLst/>
                          <a:latin typeface="+mj-ea"/>
                          <a:ea typeface="+mj-ea"/>
                        </a:rPr>
                        <a:t>&gt;=91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113</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118</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639851100"/>
                  </a:ext>
                </a:extLst>
              </a:tr>
              <a:tr h="215296">
                <a:tc>
                  <a:txBody>
                    <a:bodyPr/>
                    <a:lstStyle/>
                    <a:p>
                      <a:pPr algn="l" fontAlgn="ctr"/>
                      <a:r>
                        <a:rPr lang="en-US" altLang="zh-CN" sz="1300" b="1" u="none" strike="noStrike">
                          <a:effectLst/>
                          <a:latin typeface="+mj-ea"/>
                          <a:ea typeface="+mj-ea"/>
                        </a:rPr>
                        <a:t>&gt;=90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5</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130</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960959033"/>
                  </a:ext>
                </a:extLst>
              </a:tr>
              <a:tr h="215296">
                <a:tc>
                  <a:txBody>
                    <a:bodyPr/>
                    <a:lstStyle/>
                    <a:p>
                      <a:pPr algn="l" fontAlgn="ctr"/>
                      <a:r>
                        <a:rPr lang="en-US" altLang="zh-CN" sz="1300" b="1" u="none" strike="noStrike">
                          <a:effectLst/>
                          <a:latin typeface="+mj-ea"/>
                          <a:ea typeface="+mj-ea"/>
                        </a:rPr>
                        <a:t>&gt;=88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60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135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5</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142</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3809135613"/>
                  </a:ext>
                </a:extLst>
              </a:tr>
              <a:tr h="215296">
                <a:tc>
                  <a:txBody>
                    <a:bodyPr/>
                    <a:lstStyle/>
                    <a:p>
                      <a:pPr algn="l" fontAlgn="ctr"/>
                      <a:r>
                        <a:rPr lang="en-US" altLang="zh-CN" sz="1300" b="1" u="none" strike="noStrike">
                          <a:effectLst/>
                          <a:latin typeface="+mj-ea"/>
                          <a:ea typeface="+mj-ea"/>
                        </a:rPr>
                        <a:t>&gt;=85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74</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155</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3</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165</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887887297"/>
                  </a:ext>
                </a:extLst>
              </a:tr>
              <a:tr h="215296">
                <a:tc>
                  <a:txBody>
                    <a:bodyPr/>
                    <a:lstStyle/>
                    <a:p>
                      <a:pPr algn="l" fontAlgn="ctr"/>
                      <a:r>
                        <a:rPr lang="en-US" altLang="zh-CN" sz="1300" b="1" u="none" strike="noStrike">
                          <a:effectLst/>
                          <a:latin typeface="+mj-ea"/>
                          <a:ea typeface="+mj-ea"/>
                        </a:rPr>
                        <a:t>&gt;=80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91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182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193</a:t>
                      </a:r>
                      <a:endParaRPr lang="en-US" altLang="zh-CN" sz="1300" b="1" i="0" u="none" strike="noStrike">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202248792"/>
                  </a:ext>
                </a:extLst>
              </a:tr>
              <a:tr h="215296">
                <a:tc>
                  <a:txBody>
                    <a:bodyPr/>
                    <a:lstStyle/>
                    <a:p>
                      <a:pPr algn="l" fontAlgn="ctr"/>
                      <a:r>
                        <a:rPr lang="en-US" altLang="zh-CN" sz="1300" b="1" u="none" strike="noStrike">
                          <a:effectLst/>
                          <a:latin typeface="+mj-ea"/>
                          <a:ea typeface="+mj-ea"/>
                        </a:rPr>
                        <a:t>&gt;=75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99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196</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5</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210</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749257364"/>
                  </a:ext>
                </a:extLst>
              </a:tr>
              <a:tr h="215296">
                <a:tc>
                  <a:txBody>
                    <a:bodyPr/>
                    <a:lstStyle/>
                    <a:p>
                      <a:pPr algn="l" fontAlgn="ctr"/>
                      <a:r>
                        <a:rPr lang="en-US" altLang="zh-CN" sz="1300" b="1" u="none" strike="noStrike">
                          <a:effectLst/>
                          <a:latin typeface="+mj-ea"/>
                          <a:ea typeface="+mj-ea"/>
                        </a:rPr>
                        <a:t>&gt;=70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105</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203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222</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3086041906"/>
                  </a:ext>
                </a:extLst>
              </a:tr>
              <a:tr h="215296">
                <a:tc>
                  <a:txBody>
                    <a:bodyPr/>
                    <a:lstStyle/>
                    <a:p>
                      <a:pPr algn="l" fontAlgn="ctr"/>
                      <a:r>
                        <a:rPr lang="en-US" altLang="zh-CN" sz="1300" b="1" u="none" strike="noStrike">
                          <a:effectLst/>
                          <a:latin typeface="+mj-ea"/>
                          <a:ea typeface="+mj-ea"/>
                        </a:rPr>
                        <a:t>&gt;=60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221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240</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1846393066"/>
                  </a:ext>
                </a:extLst>
              </a:tr>
              <a:tr h="215296">
                <a:tc>
                  <a:txBody>
                    <a:bodyPr/>
                    <a:lstStyle/>
                    <a:p>
                      <a:pPr algn="l" fontAlgn="ctr"/>
                      <a:r>
                        <a:rPr lang="en-US" altLang="zh-CN" sz="1300" b="1" u="none" strike="noStrike">
                          <a:effectLst/>
                          <a:latin typeface="+mj-ea"/>
                          <a:ea typeface="+mj-ea"/>
                        </a:rPr>
                        <a:t>&gt;=0</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51</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223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12</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7</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242</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808323326"/>
                  </a:ext>
                </a:extLst>
              </a:tr>
              <a:tr h="215296">
                <a:tc>
                  <a:txBody>
                    <a:bodyPr/>
                    <a:lstStyle/>
                    <a:p>
                      <a:pPr algn="l" fontAlgn="ctr"/>
                      <a:r>
                        <a:rPr lang="zh-CN" altLang="en-US" sz="1300" b="1" u="none" strike="noStrike">
                          <a:effectLst/>
                          <a:latin typeface="+mj-ea"/>
                          <a:ea typeface="+mj-ea"/>
                        </a:rPr>
                        <a:t>平均分</a:t>
                      </a:r>
                      <a:endParaRPr lang="zh-CN" altLang="en-US"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84.94309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89.56863</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92.2449</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a:effectLst/>
                          <a:latin typeface="+mj-ea"/>
                          <a:ea typeface="+mj-ea"/>
                        </a:rPr>
                        <a:t>87.60538</a:t>
                      </a:r>
                      <a:endParaRPr lang="en-US" altLang="zh-CN" sz="1300" b="1" i="0" u="none" strike="noStrike">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84.58333</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81</a:t>
                      </a:r>
                      <a:endParaRPr lang="en-US" altLang="zh-CN" sz="1300" b="1" i="0" u="none" strike="noStrike" dirty="0">
                        <a:solidFill>
                          <a:srgbClr val="000000"/>
                        </a:solidFill>
                        <a:effectLst/>
                        <a:latin typeface="+mj-ea"/>
                        <a:ea typeface="+mj-ea"/>
                      </a:endParaRPr>
                    </a:p>
                  </a:txBody>
                  <a:tcPr marL="5809" marR="5809" marT="5809" marB="0" anchor="ctr"/>
                </a:tc>
                <a:tc>
                  <a:txBody>
                    <a:bodyPr/>
                    <a:lstStyle/>
                    <a:p>
                      <a:pPr algn="r" fontAlgn="ctr"/>
                      <a:r>
                        <a:rPr lang="en-US" altLang="zh-CN" sz="1300" b="1" u="none" strike="noStrike" dirty="0">
                          <a:effectLst/>
                          <a:latin typeface="+mj-ea"/>
                          <a:ea typeface="+mj-ea"/>
                        </a:rPr>
                        <a:t>87.26446</a:t>
                      </a:r>
                      <a:endParaRPr lang="en-US" altLang="zh-CN" sz="1300" b="1" i="0" u="none" strike="noStrike" dirty="0">
                        <a:solidFill>
                          <a:srgbClr val="000000"/>
                        </a:solidFill>
                        <a:effectLst/>
                        <a:latin typeface="+mj-ea"/>
                        <a:ea typeface="+mj-ea"/>
                      </a:endParaRPr>
                    </a:p>
                  </a:txBody>
                  <a:tcPr marL="5809" marR="5809" marT="5809" marB="0" anchor="ctr"/>
                </a:tc>
                <a:extLst>
                  <a:ext uri="{0D108BD9-81ED-4DB2-BD59-A6C34878D82A}">
                    <a16:rowId xmlns:a16="http://schemas.microsoft.com/office/drawing/2014/main" val="2489935320"/>
                  </a:ext>
                </a:extLst>
              </a:tr>
            </a:tbl>
          </a:graphicData>
        </a:graphic>
      </p:graphicFrame>
    </p:spTree>
    <p:extLst>
      <p:ext uri="{BB962C8B-B14F-4D97-AF65-F5344CB8AC3E}">
        <p14:creationId xmlns:p14="http://schemas.microsoft.com/office/powerpoint/2010/main" val="16580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1.3-9</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复矩阵的定义与操作</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AC4A2D11-F562-4B1B-B783-E9A38B6D2339}"/>
              </a:ext>
            </a:extLst>
          </p:cNvPr>
          <p:cNvPicPr>
            <a:picLocks noChangeAspect="1"/>
          </p:cNvPicPr>
          <p:nvPr/>
        </p:nvPicPr>
        <p:blipFill>
          <a:blip r:embed="rId3"/>
          <a:stretch>
            <a:fillRect/>
          </a:stretch>
        </p:blipFill>
        <p:spPr>
          <a:xfrm>
            <a:off x="346894" y="932684"/>
            <a:ext cx="9399960" cy="1060918"/>
          </a:xfrm>
          <a:prstGeom prst="rect">
            <a:avLst/>
          </a:prstGeom>
        </p:spPr>
      </p:pic>
      <p:sp>
        <p:nvSpPr>
          <p:cNvPr id="6" name="矩形 5">
            <a:extLst>
              <a:ext uri="{FF2B5EF4-FFF2-40B4-BE49-F238E27FC236}">
                <a16:creationId xmlns:a16="http://schemas.microsoft.com/office/drawing/2014/main" id="{099E25DB-280A-4174-876E-F280AF8E95C9}"/>
              </a:ext>
            </a:extLst>
          </p:cNvPr>
          <p:cNvSpPr/>
          <p:nvPr/>
        </p:nvSpPr>
        <p:spPr>
          <a:xfrm>
            <a:off x="4544820" y="1916832"/>
            <a:ext cx="4572000" cy="4247317"/>
          </a:xfrm>
          <a:prstGeom prst="rect">
            <a:avLst/>
          </a:prstGeom>
        </p:spPr>
        <p:txBody>
          <a:bodyPr>
            <a:spAutoFit/>
          </a:bodyPr>
          <a:lstStyle/>
          <a:p>
            <a:pPr marL="533400" indent="-266700" algn="just" hangingPunct="0">
              <a:spcAft>
                <a:spcPts val="0"/>
              </a:spcAft>
              <a:tabLst>
                <a:tab pos="457200" algn="l"/>
                <a:tab pos="533400" algn="l"/>
                <a:tab pos="457200" algn="l"/>
              </a:tabLst>
            </a:pPr>
            <a:r>
              <a:rPr lang="en-US" altLang="zh-CN" b="1" dirty="0">
                <a:solidFill>
                  <a:srgbClr val="008000"/>
                </a:solidFill>
                <a:latin typeface="Courier New" panose="02070309020205020404" pitchFamily="49" charset="0"/>
                <a:cs typeface="Times New Roman" panose="02020603050405020304" pitchFamily="18" charset="0"/>
              </a:rPr>
              <a:t>for m=1:2</a:t>
            </a:r>
            <a:endParaRPr lang="zh-CN" altLang="zh-CN" sz="2000" dirty="0">
              <a:latin typeface="Times New Roman" panose="02020603050405020304" pitchFamily="18" charset="0"/>
            </a:endParaRPr>
          </a:p>
          <a:p>
            <a:pPr marL="533400" indent="269875" algn="just" hangingPunct="0">
              <a:spcAft>
                <a:spcPts val="0"/>
              </a:spcAft>
              <a:tabLst>
                <a:tab pos="457200" algn="l"/>
                <a:tab pos="533400" algn="l"/>
                <a:tab pos="266700" algn="l"/>
              </a:tabLst>
            </a:pPr>
            <a:r>
              <a:rPr lang="en-US" altLang="zh-CN" b="1" dirty="0">
                <a:solidFill>
                  <a:srgbClr val="008000"/>
                </a:solidFill>
                <a:latin typeface="Courier New" panose="02070309020205020404" pitchFamily="49" charset="0"/>
                <a:cs typeface="Times New Roman" panose="02020603050405020304" pitchFamily="18" charset="0"/>
              </a:rPr>
              <a:t>for n=1:2</a:t>
            </a:r>
            <a:endParaRPr lang="zh-CN" altLang="zh-CN" sz="2000" dirty="0">
              <a:latin typeface="Times New Roman" panose="02020603050405020304" pitchFamily="18" charset="0"/>
            </a:endParaRPr>
          </a:p>
          <a:p>
            <a:pPr marL="533400" indent="-266700" algn="just" hangingPunct="0">
              <a:spcAft>
                <a:spcPts val="0"/>
              </a:spcAft>
              <a:tabLst>
                <a:tab pos="457200" algn="l"/>
                <a:tab pos="533400" algn="l"/>
                <a:tab pos="457200" algn="l"/>
              </a:tabLst>
            </a:pPr>
            <a:r>
              <a:rPr lang="en-US" altLang="zh-CN" b="1" dirty="0">
                <a:solidFill>
                  <a:srgbClr val="008000"/>
                </a:solidFill>
                <a:latin typeface="Courier New" panose="02070309020205020404" pitchFamily="49" charset="0"/>
                <a:cs typeface="Times New Roman" panose="02020603050405020304" pitchFamily="18" charset="0"/>
              </a:rPr>
              <a:t>		Am1(</a:t>
            </a:r>
            <a:r>
              <a:rPr lang="en-US" altLang="zh-CN" b="1" dirty="0" err="1">
                <a:solidFill>
                  <a:srgbClr val="008000"/>
                </a:solidFill>
                <a:latin typeface="Courier New" panose="02070309020205020404" pitchFamily="49" charset="0"/>
                <a:cs typeface="Times New Roman" panose="02020603050405020304" pitchFamily="18" charset="0"/>
              </a:rPr>
              <a:t>m,n</a:t>
            </a:r>
            <a:r>
              <a:rPr lang="en-US" altLang="zh-CN" b="1" dirty="0">
                <a:solidFill>
                  <a:srgbClr val="008000"/>
                </a:solidFill>
                <a:latin typeface="Courier New" panose="02070309020205020404" pitchFamily="49" charset="0"/>
                <a:cs typeface="Times New Roman" panose="02020603050405020304" pitchFamily="18" charset="0"/>
              </a:rPr>
              <a:t>)=abs(A(</a:t>
            </a:r>
            <a:r>
              <a:rPr lang="en-US" altLang="zh-CN" b="1" dirty="0" err="1">
                <a:solidFill>
                  <a:srgbClr val="008000"/>
                </a:solidFill>
                <a:latin typeface="Courier New" panose="02070309020205020404" pitchFamily="49" charset="0"/>
                <a:cs typeface="Times New Roman" panose="02020603050405020304" pitchFamily="18" charset="0"/>
              </a:rPr>
              <a:t>m,n</a:t>
            </a:r>
            <a:r>
              <a:rPr lang="en-US" altLang="zh-CN" b="1" dirty="0">
                <a:solidFill>
                  <a:srgbClr val="008000"/>
                </a:solidFill>
                <a:latin typeface="Courier New" panose="02070309020205020404" pitchFamily="49" charset="0"/>
                <a:cs typeface="Times New Roman" panose="02020603050405020304" pitchFamily="18" charset="0"/>
              </a:rPr>
              <a:t>));</a:t>
            </a:r>
            <a:endParaRPr lang="zh-CN" altLang="zh-CN" sz="2000" dirty="0">
              <a:latin typeface="Times New Roman" panose="02020603050405020304" pitchFamily="18" charset="0"/>
            </a:endParaRPr>
          </a:p>
          <a:p>
            <a:pPr marL="533400" indent="-266700" algn="just" hangingPunct="0">
              <a:spcAft>
                <a:spcPts val="0"/>
              </a:spcAft>
              <a:tabLst>
                <a:tab pos="457200" algn="l"/>
                <a:tab pos="533400" algn="l"/>
                <a:tab pos="457200" algn="l"/>
              </a:tabLst>
            </a:pPr>
            <a:r>
              <a:rPr lang="en-US" altLang="zh-CN" b="1" dirty="0">
                <a:solidFill>
                  <a:srgbClr val="008000"/>
                </a:solidFill>
                <a:latin typeface="Courier New" panose="02070309020205020404" pitchFamily="49" charset="0"/>
                <a:cs typeface="Times New Roman" panose="02020603050405020304" pitchFamily="18" charset="0"/>
              </a:rPr>
              <a:t>		Aa1(</a:t>
            </a:r>
            <a:r>
              <a:rPr lang="en-US" altLang="zh-CN" b="1" dirty="0" err="1">
                <a:solidFill>
                  <a:srgbClr val="008000"/>
                </a:solidFill>
                <a:latin typeface="Courier New" panose="02070309020205020404" pitchFamily="49" charset="0"/>
                <a:cs typeface="Times New Roman" panose="02020603050405020304" pitchFamily="18" charset="0"/>
              </a:rPr>
              <a:t>m,n</a:t>
            </a:r>
            <a:r>
              <a:rPr lang="en-US" altLang="zh-CN" b="1" dirty="0">
                <a:solidFill>
                  <a:srgbClr val="008000"/>
                </a:solidFill>
                <a:latin typeface="Courier New" panose="02070309020205020404" pitchFamily="49" charset="0"/>
                <a:cs typeface="Times New Roman" panose="02020603050405020304" pitchFamily="18" charset="0"/>
              </a:rPr>
              <a:t>)=angle(A(</a:t>
            </a:r>
            <a:r>
              <a:rPr lang="en-US" altLang="zh-CN" b="1" dirty="0" err="1">
                <a:solidFill>
                  <a:srgbClr val="008000"/>
                </a:solidFill>
                <a:latin typeface="Courier New" panose="02070309020205020404" pitchFamily="49" charset="0"/>
                <a:cs typeface="Times New Roman" panose="02020603050405020304" pitchFamily="18" charset="0"/>
              </a:rPr>
              <a:t>m,n</a:t>
            </a:r>
            <a:r>
              <a:rPr lang="en-US" altLang="zh-CN" b="1" dirty="0">
                <a:solidFill>
                  <a:srgbClr val="008000"/>
                </a:solidFill>
                <a:latin typeface="Courier New" panose="02070309020205020404" pitchFamily="49" charset="0"/>
                <a:cs typeface="Times New Roman" panose="02020603050405020304" pitchFamily="18" charset="0"/>
              </a:rPr>
              <a:t>))*180/pi;	%</a:t>
            </a:r>
            <a:r>
              <a:rPr lang="zh-CN" altLang="en-US" b="1" dirty="0">
                <a:solidFill>
                  <a:srgbClr val="FF0000"/>
                </a:solidFill>
                <a:latin typeface="Courier New" panose="02070309020205020404" pitchFamily="49" charset="0"/>
                <a:cs typeface="Times New Roman" panose="02020603050405020304" pitchFamily="18" charset="0"/>
              </a:rPr>
              <a:t>角度</a:t>
            </a:r>
            <a:endParaRPr lang="zh-CN" altLang="zh-CN" sz="2000" dirty="0">
              <a:solidFill>
                <a:srgbClr val="FF0000"/>
              </a:solidFill>
              <a:latin typeface="Times New Roman" panose="02020603050405020304" pitchFamily="18" charset="0"/>
            </a:endParaRPr>
          </a:p>
          <a:p>
            <a:pPr marL="533400" indent="-266700" algn="just" hangingPunct="0">
              <a:spcAft>
                <a:spcPts val="0"/>
              </a:spcAft>
              <a:tabLst>
                <a:tab pos="457200" algn="l"/>
                <a:tab pos="533400" algn="l"/>
                <a:tab pos="266700" algn="l"/>
              </a:tabLst>
            </a:pPr>
            <a:r>
              <a:rPr lang="en-US" altLang="zh-CN" b="1" dirty="0">
                <a:solidFill>
                  <a:srgbClr val="008000"/>
                </a:solidFill>
                <a:latin typeface="Courier New" panose="02070309020205020404" pitchFamily="49" charset="0"/>
                <a:cs typeface="Times New Roman" panose="02020603050405020304" pitchFamily="18" charset="0"/>
              </a:rPr>
              <a:t>	end</a:t>
            </a:r>
            <a:endParaRPr lang="zh-CN" altLang="zh-CN" sz="2000" dirty="0">
              <a:latin typeface="Times New Roman" panose="02020603050405020304" pitchFamily="18" charset="0"/>
            </a:endParaRPr>
          </a:p>
          <a:p>
            <a:pPr marL="533400" indent="-266700" algn="just" hangingPunct="0">
              <a:spcAft>
                <a:spcPts val="0"/>
              </a:spcAft>
              <a:tabLst>
                <a:tab pos="457200" algn="l"/>
                <a:tab pos="533400" algn="l"/>
                <a:tab pos="266700" algn="l"/>
              </a:tabLst>
            </a:pPr>
            <a:r>
              <a:rPr lang="en-US" altLang="zh-CN" b="1" dirty="0">
                <a:solidFill>
                  <a:srgbClr val="008000"/>
                </a:solidFill>
                <a:latin typeface="Courier New" panose="02070309020205020404" pitchFamily="49" charset="0"/>
                <a:cs typeface="Times New Roman" panose="02020603050405020304" pitchFamily="18" charset="0"/>
              </a:rPr>
              <a:t>end</a:t>
            </a:r>
            <a:endParaRPr lang="zh-CN" altLang="zh-CN" sz="2000" dirty="0">
              <a:latin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Am1,Aa1 %</a:t>
            </a:r>
            <a:r>
              <a:rPr lang="zh-CN" altLang="en-US" b="1" dirty="0">
                <a:solidFill>
                  <a:srgbClr val="FF0000"/>
                </a:solidFill>
                <a:latin typeface="Courier New" panose="02070309020205020404" pitchFamily="49" charset="0"/>
                <a:cs typeface="Times New Roman" panose="02020603050405020304" pitchFamily="18" charset="0"/>
              </a:rPr>
              <a:t>两层循环，效率低速度慢！！</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Am1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5.0990    7.6158</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6.3246    8.9443</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Aa1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-78.6901  -66.8014</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-71.5651  -63.4349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
        <p:nvSpPr>
          <p:cNvPr id="5" name="矩形 4">
            <a:extLst>
              <a:ext uri="{FF2B5EF4-FFF2-40B4-BE49-F238E27FC236}">
                <a16:creationId xmlns:a16="http://schemas.microsoft.com/office/drawing/2014/main" id="{0C275F30-AA1D-435B-A247-5C68713BDD57}"/>
              </a:ext>
            </a:extLst>
          </p:cNvPr>
          <p:cNvSpPr/>
          <p:nvPr/>
        </p:nvSpPr>
        <p:spPr>
          <a:xfrm>
            <a:off x="346894" y="1916832"/>
            <a:ext cx="4572000" cy="2308324"/>
          </a:xfrm>
          <a:prstGeom prst="rect">
            <a:avLst/>
          </a:prstGeom>
        </p:spPr>
        <p:txBody>
          <a:bodyPr>
            <a:spAutoFit/>
          </a:bodyPr>
          <a:lstStyle/>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A_real</a:t>
            </a:r>
            <a:r>
              <a:rPr lang="en-US" altLang="zh-CN" b="1" dirty="0">
                <a:solidFill>
                  <a:srgbClr val="008000"/>
                </a:solidFill>
                <a:latin typeface="Courier New" panose="02070309020205020404" pitchFamily="49" charset="0"/>
                <a:cs typeface="Times New Roman" panose="02020603050405020304" pitchFamily="18" charset="0"/>
              </a:rPr>
              <a:t>=real(A)</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err="1">
                <a:solidFill>
                  <a:srgbClr val="008000"/>
                </a:solidFill>
                <a:latin typeface="Courier New" panose="02070309020205020404" pitchFamily="49" charset="0"/>
                <a:cs typeface="Times New Roman" panose="02020603050405020304" pitchFamily="18" charset="0"/>
              </a:rPr>
              <a:t>A_image</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imag</a:t>
            </a:r>
            <a:r>
              <a:rPr lang="en-US" altLang="zh-CN" b="1" dirty="0">
                <a:solidFill>
                  <a:srgbClr val="008000"/>
                </a:solidFill>
                <a:latin typeface="Courier New" panose="02070309020205020404" pitchFamily="49" charset="0"/>
                <a:cs typeface="Times New Roman" panose="02020603050405020304" pitchFamily="18" charset="0"/>
              </a:rPr>
              <a:t>(A)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A_real</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1     3</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2     4</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err="1">
                <a:solidFill>
                  <a:srgbClr val="0000FF"/>
                </a:solidFill>
                <a:latin typeface="Courier New" panose="02070309020205020404" pitchFamily="49" charset="0"/>
                <a:cs typeface="Times New Roman" panose="02020603050405020304" pitchFamily="18" charset="0"/>
              </a:rPr>
              <a:t>A_image</a:t>
            </a:r>
            <a:r>
              <a:rPr lang="en-US" altLang="zh-CN" dirty="0">
                <a:solidFill>
                  <a:srgbClr val="0000FF"/>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    -7</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-6    -8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149905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9939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1.3-9</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复矩阵的定义与操作</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3" name="图片 2">
            <a:extLst>
              <a:ext uri="{FF2B5EF4-FFF2-40B4-BE49-F238E27FC236}">
                <a16:creationId xmlns:a16="http://schemas.microsoft.com/office/drawing/2014/main" id="{AC4A2D11-F562-4B1B-B783-E9A38B6D2339}"/>
              </a:ext>
            </a:extLst>
          </p:cNvPr>
          <p:cNvPicPr>
            <a:picLocks noChangeAspect="1"/>
          </p:cNvPicPr>
          <p:nvPr/>
        </p:nvPicPr>
        <p:blipFill>
          <a:blip r:embed="rId3"/>
          <a:stretch>
            <a:fillRect/>
          </a:stretch>
        </p:blipFill>
        <p:spPr>
          <a:xfrm>
            <a:off x="346894" y="932684"/>
            <a:ext cx="9399960" cy="1060918"/>
          </a:xfrm>
          <a:prstGeom prst="rect">
            <a:avLst/>
          </a:prstGeom>
        </p:spPr>
      </p:pic>
      <p:sp>
        <p:nvSpPr>
          <p:cNvPr id="5" name="矩形 4">
            <a:extLst>
              <a:ext uri="{FF2B5EF4-FFF2-40B4-BE49-F238E27FC236}">
                <a16:creationId xmlns:a16="http://schemas.microsoft.com/office/drawing/2014/main" id="{26523827-DDAB-4607-93E4-C5319060F9F0}"/>
              </a:ext>
            </a:extLst>
          </p:cNvPr>
          <p:cNvSpPr/>
          <p:nvPr/>
        </p:nvSpPr>
        <p:spPr>
          <a:xfrm>
            <a:off x="611560" y="2075684"/>
            <a:ext cx="4572000" cy="2308324"/>
          </a:xfrm>
          <a:prstGeom prst="rect">
            <a:avLst/>
          </a:prstGeom>
        </p:spPr>
        <p:txBody>
          <a:bodyPr>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Am2=abs(A)</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Aa2=angle(A)*180/pi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Am2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5.0990    7.6158</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6.3246    8.9443</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Aa2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-78.6901  -66.8014</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-71.5651  -63.4349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
        <p:nvSpPr>
          <p:cNvPr id="7" name="矩形 6">
            <a:extLst>
              <a:ext uri="{FF2B5EF4-FFF2-40B4-BE49-F238E27FC236}">
                <a16:creationId xmlns:a16="http://schemas.microsoft.com/office/drawing/2014/main" id="{B817CD37-EBD6-45F9-B455-25E6CE06D325}"/>
              </a:ext>
            </a:extLst>
          </p:cNvPr>
          <p:cNvSpPr/>
          <p:nvPr/>
        </p:nvSpPr>
        <p:spPr>
          <a:xfrm>
            <a:off x="352667" y="5085184"/>
            <a:ext cx="8438666"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srgbClr val="FF0000"/>
                </a:solidFill>
                <a:latin typeface="+mj-ea"/>
                <a:ea typeface="+mj-ea"/>
              </a:rPr>
              <a:t>向量化或数组化操作大大提高代码简洁性和程序效率</a:t>
            </a:r>
            <a:r>
              <a:rPr lang="zh-CN" altLang="en-US" sz="2400" b="1" dirty="0">
                <a:solidFill>
                  <a:prstClr val="black"/>
                </a:solidFill>
                <a:latin typeface="+mj-ea"/>
                <a:ea typeface="+mj-ea"/>
              </a:rPr>
              <a:t>，但有时候会破坏代码易读性。</a:t>
            </a:r>
            <a:endParaRPr lang="en-US" altLang="zh-CN" sz="2400" b="1" dirty="0">
              <a:solidFill>
                <a:srgbClr val="0070C0"/>
              </a:solidFill>
              <a:latin typeface="+mj-ea"/>
              <a:ea typeface="+mj-ea"/>
            </a:endParaRPr>
          </a:p>
        </p:txBody>
      </p:sp>
    </p:spTree>
    <p:extLst>
      <p:ext uri="{BB962C8B-B14F-4D97-AF65-F5344CB8AC3E}">
        <p14:creationId xmlns:p14="http://schemas.microsoft.com/office/powerpoint/2010/main" val="15117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1.3-11</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复数矩阵的乘法</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先讲这个</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11" name="图片 10">
            <a:extLst>
              <a:ext uri="{FF2B5EF4-FFF2-40B4-BE49-F238E27FC236}">
                <a16:creationId xmlns:a16="http://schemas.microsoft.com/office/drawing/2014/main" id="{C378DEF2-7212-4372-AD89-20CF357E8086}"/>
              </a:ext>
            </a:extLst>
          </p:cNvPr>
          <p:cNvPicPr>
            <a:picLocks noChangeAspect="1"/>
          </p:cNvPicPr>
          <p:nvPr/>
        </p:nvPicPr>
        <p:blipFill>
          <a:blip r:embed="rId3"/>
          <a:stretch>
            <a:fillRect/>
          </a:stretch>
        </p:blipFill>
        <p:spPr>
          <a:xfrm>
            <a:off x="323528" y="861498"/>
            <a:ext cx="8613088" cy="1296144"/>
          </a:xfrm>
          <a:prstGeom prst="rect">
            <a:avLst/>
          </a:prstGeom>
        </p:spPr>
      </p:pic>
      <p:sp>
        <p:nvSpPr>
          <p:cNvPr id="12" name="矩形 11">
            <a:extLst>
              <a:ext uri="{FF2B5EF4-FFF2-40B4-BE49-F238E27FC236}">
                <a16:creationId xmlns:a16="http://schemas.microsoft.com/office/drawing/2014/main" id="{5D52B9BD-7463-4808-9B46-AC28C9298EAF}"/>
              </a:ext>
            </a:extLst>
          </p:cNvPr>
          <p:cNvSpPr/>
          <p:nvPr/>
        </p:nvSpPr>
        <p:spPr>
          <a:xfrm>
            <a:off x="1619672" y="2420888"/>
            <a:ext cx="6268486" cy="3139321"/>
          </a:xfrm>
          <a:prstGeom prst="rect">
            <a:avLst/>
          </a:prstGeom>
        </p:spPr>
        <p:txBody>
          <a:bodyPr wrap="square">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B=[3+2i,2+6i;5+3i,4-2i]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C=A*B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B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3.0000 + 2.0000i   2.0000 + 6.0000i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5.0000 + 3.0000i   4.0000 - 2.0000i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C =</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49.0000 -39.0000i  30.0000 -38.0000i</a:t>
            </a:r>
            <a:endParaRPr lang="zh-CN" altLang="zh-CN" dirty="0">
              <a:latin typeface="Courier New" panose="02070309020205020404" pitchFamily="49" charset="0"/>
              <a:cs typeface="Times New Roman" panose="02020603050405020304" pitchFamily="18" charset="0"/>
            </a:endParaRPr>
          </a:p>
          <a:p>
            <a:pPr algn="just" hangingPunct="0">
              <a:spcAft>
                <a:spcPts val="0"/>
              </a:spcAft>
            </a:pPr>
            <a:r>
              <a:rPr lang="en-US" altLang="zh-CN" dirty="0">
                <a:solidFill>
                  <a:srgbClr val="0000FF"/>
                </a:solidFill>
                <a:latin typeface="Courier New" panose="02070309020205020404" pitchFamily="49" charset="0"/>
                <a:cs typeface="Times New Roman" panose="02020603050405020304" pitchFamily="18" charset="0"/>
              </a:rPr>
              <a:t>  62.0000 -42.0000i  40.0000 -40.0000i </a:t>
            </a:r>
            <a:r>
              <a:rPr lang="en-US" altLang="zh-CN" dirty="0">
                <a:latin typeface="Courier New" panose="02070309020205020404" pitchFamily="49" charset="0"/>
                <a:cs typeface="Times New Roman" panose="02020603050405020304" pitchFamily="18" charset="0"/>
              </a:rPr>
              <a:t> </a:t>
            </a:r>
            <a:endParaRPr lang="zh-CN" altLang="zh-CN" dirty="0">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4024053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例</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1.3-10</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 衰减震荡曲线的绘制</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a:extLst>
              <a:ext uri="{FF2B5EF4-FFF2-40B4-BE49-F238E27FC236}">
                <a16:creationId xmlns:a16="http://schemas.microsoft.com/office/drawing/2014/main" id="{A5979D9C-7656-4921-94DC-C14DAD5AA9BF}"/>
              </a:ext>
            </a:extLst>
          </p:cNvPr>
          <p:cNvPicPr>
            <a:picLocks noChangeAspect="1"/>
          </p:cNvPicPr>
          <p:nvPr/>
        </p:nvPicPr>
        <p:blipFill>
          <a:blip r:embed="rId3"/>
          <a:stretch>
            <a:fillRect/>
          </a:stretch>
        </p:blipFill>
        <p:spPr>
          <a:xfrm>
            <a:off x="251520" y="692696"/>
            <a:ext cx="9311039" cy="703282"/>
          </a:xfrm>
          <a:prstGeom prst="rect">
            <a:avLst/>
          </a:prstGeom>
        </p:spPr>
      </p:pic>
      <p:sp>
        <p:nvSpPr>
          <p:cNvPr id="7" name="矩形 6">
            <a:extLst>
              <a:ext uri="{FF2B5EF4-FFF2-40B4-BE49-F238E27FC236}">
                <a16:creationId xmlns:a16="http://schemas.microsoft.com/office/drawing/2014/main" id="{E05AF94D-221B-49B6-B070-8F16588275CB}"/>
              </a:ext>
            </a:extLst>
          </p:cNvPr>
          <p:cNvSpPr/>
          <p:nvPr/>
        </p:nvSpPr>
        <p:spPr>
          <a:xfrm>
            <a:off x="251520" y="1395978"/>
            <a:ext cx="7686600" cy="1754326"/>
          </a:xfrm>
          <a:prstGeom prst="rect">
            <a:avLst/>
          </a:prstGeom>
        </p:spPr>
        <p:txBody>
          <a:bodyPr wrap="square">
            <a:spAutoFit/>
          </a:bodyPr>
          <a:lstStyle/>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t=0:pi/50:4*pi;			%</a:t>
            </a:r>
            <a:r>
              <a:rPr lang="en-US" altLang="zh-CN" b="1" dirty="0">
                <a:solidFill>
                  <a:srgbClr val="FF0000"/>
                </a:solidFill>
                <a:latin typeface="Courier New" panose="02070309020205020404" pitchFamily="49" charset="0"/>
                <a:cs typeface="Times New Roman" panose="02020603050405020304" pitchFamily="18" charset="0"/>
              </a:rPr>
              <a:t>0~4pi</a:t>
            </a:r>
            <a:r>
              <a:rPr lang="zh-CN" altLang="en-US" b="1" dirty="0">
                <a:solidFill>
                  <a:srgbClr val="FF0000"/>
                </a:solidFill>
                <a:latin typeface="Courier New" panose="02070309020205020404" pitchFamily="49" charset="0"/>
                <a:cs typeface="Times New Roman" panose="02020603050405020304" pitchFamily="18" charset="0"/>
              </a:rPr>
              <a:t>均分为</a:t>
            </a:r>
            <a:r>
              <a:rPr lang="en-US" altLang="zh-CN" b="1" dirty="0">
                <a:solidFill>
                  <a:srgbClr val="FF0000"/>
                </a:solidFill>
                <a:latin typeface="Courier New" panose="02070309020205020404" pitchFamily="49" charset="0"/>
                <a:cs typeface="Times New Roman" panose="02020603050405020304" pitchFamily="18" charset="0"/>
              </a:rPr>
              <a:t>200</a:t>
            </a:r>
            <a:r>
              <a:rPr lang="zh-CN" altLang="en-US" b="1" dirty="0">
                <a:solidFill>
                  <a:srgbClr val="FF0000"/>
                </a:solidFill>
                <a:latin typeface="Courier New" panose="02070309020205020404" pitchFamily="49" charset="0"/>
                <a:cs typeface="Times New Roman" panose="02020603050405020304" pitchFamily="18" charset="0"/>
              </a:rPr>
              <a:t>份</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y=</a:t>
            </a:r>
            <a:r>
              <a:rPr lang="en-US" altLang="zh-CN" b="1" dirty="0" err="1">
                <a:solidFill>
                  <a:srgbClr val="008000"/>
                </a:solidFill>
                <a:latin typeface="Courier New" panose="02070309020205020404" pitchFamily="49" charset="0"/>
                <a:cs typeface="Times New Roman" panose="02020603050405020304" pitchFamily="18" charset="0"/>
              </a:rPr>
              <a:t>exp</a:t>
            </a:r>
            <a:r>
              <a:rPr lang="en-US" altLang="zh-CN" b="1" dirty="0">
                <a:solidFill>
                  <a:srgbClr val="008000"/>
                </a:solidFill>
                <a:latin typeface="Courier New" panose="02070309020205020404" pitchFamily="49" charset="0"/>
                <a:cs typeface="Times New Roman" panose="02020603050405020304" pitchFamily="18" charset="0"/>
              </a:rPr>
              <a:t>(-t/3).*sin(3*t);	%</a:t>
            </a:r>
            <a:r>
              <a:rPr lang="zh-CN" altLang="en-US" b="1" dirty="0">
                <a:solidFill>
                  <a:srgbClr val="FF0000"/>
                </a:solidFill>
                <a:latin typeface="Courier New" panose="02070309020205020404" pitchFamily="49" charset="0"/>
                <a:cs typeface="Times New Roman" panose="02020603050405020304" pitchFamily="18" charset="0"/>
              </a:rPr>
              <a:t>按照长度为</a:t>
            </a:r>
            <a:r>
              <a:rPr lang="en-US" altLang="zh-CN" b="1" dirty="0">
                <a:solidFill>
                  <a:srgbClr val="FF0000"/>
                </a:solidFill>
                <a:latin typeface="Courier New" panose="02070309020205020404" pitchFamily="49" charset="0"/>
                <a:cs typeface="Times New Roman" panose="02020603050405020304" pitchFamily="18" charset="0"/>
              </a:rPr>
              <a:t>201</a:t>
            </a:r>
            <a:r>
              <a:rPr lang="zh-CN" altLang="en-US" b="1" dirty="0">
                <a:solidFill>
                  <a:srgbClr val="FF0000"/>
                </a:solidFill>
                <a:latin typeface="Courier New" panose="02070309020205020404" pitchFamily="49" charset="0"/>
                <a:cs typeface="Times New Roman" panose="02020603050405020304" pitchFamily="18" charset="0"/>
              </a:rPr>
              <a:t>的向量逐点代入函数</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plot(t,y,'-r','LineWidth',2)%</a:t>
            </a:r>
            <a:r>
              <a:rPr lang="zh-CN" altLang="en-US" b="1" dirty="0">
                <a:solidFill>
                  <a:srgbClr val="FF0000"/>
                </a:solidFill>
                <a:latin typeface="Courier New" panose="02070309020205020404" pitchFamily="49" charset="0"/>
                <a:cs typeface="Times New Roman" panose="02020603050405020304" pitchFamily="18" charset="0"/>
              </a:rPr>
              <a:t>绘图，</a:t>
            </a:r>
            <a:r>
              <a:rPr lang="en-US" altLang="zh-CN" b="1" dirty="0">
                <a:solidFill>
                  <a:srgbClr val="FF0000"/>
                </a:solidFill>
                <a:latin typeface="Courier New" panose="02070309020205020404" pitchFamily="49" charset="0"/>
                <a:cs typeface="Times New Roman" panose="02020603050405020304" pitchFamily="18" charset="0"/>
              </a:rPr>
              <a:t>plot(</a:t>
            </a:r>
            <a:r>
              <a:rPr lang="zh-CN" altLang="en-US" b="1" dirty="0">
                <a:solidFill>
                  <a:srgbClr val="FF0000"/>
                </a:solidFill>
                <a:latin typeface="Courier New" panose="02070309020205020404" pitchFamily="49" charset="0"/>
                <a:cs typeface="Times New Roman" panose="02020603050405020304" pitchFamily="18" charset="0"/>
              </a:rPr>
              <a:t>横坐标列表，纵坐标列表，红色实线，线条粗为</a:t>
            </a:r>
            <a:r>
              <a:rPr lang="en-US" altLang="zh-CN" b="1" dirty="0">
                <a:solidFill>
                  <a:srgbClr val="FF0000"/>
                </a:solidFill>
                <a:latin typeface="Courier New" panose="02070309020205020404" pitchFamily="49" charset="0"/>
                <a:cs typeface="Times New Roman" panose="02020603050405020304" pitchFamily="18" charset="0"/>
              </a:rPr>
              <a:t>2</a:t>
            </a:r>
            <a:r>
              <a:rPr lang="zh-CN" altLang="en-US" b="1" dirty="0">
                <a:solidFill>
                  <a:srgbClr val="FF0000"/>
                </a:solidFill>
                <a:latin typeface="Courier New" panose="02070309020205020404" pitchFamily="49" charset="0"/>
                <a:cs typeface="Times New Roman" panose="02020603050405020304" pitchFamily="18" charset="0"/>
              </a:rPr>
              <a:t>磅）</a:t>
            </a:r>
            <a:endParaRPr lang="zh-CN" altLang="zh-CN"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pPr>
            <a:r>
              <a:rPr lang="en-US" altLang="zh-CN" b="1" dirty="0">
                <a:solidFill>
                  <a:srgbClr val="008000"/>
                </a:solidFill>
                <a:latin typeface="Courier New" panose="02070309020205020404" pitchFamily="49" charset="0"/>
                <a:cs typeface="Times New Roman" panose="02020603050405020304" pitchFamily="18" charset="0"/>
              </a:rPr>
              <a:t>axis([0,4*pi,-1,1])%</a:t>
            </a:r>
            <a:r>
              <a:rPr lang="zh-CN" altLang="en-US" b="1" dirty="0">
                <a:solidFill>
                  <a:srgbClr val="FF0000"/>
                </a:solidFill>
                <a:latin typeface="Courier New" panose="02070309020205020404" pitchFamily="49" charset="0"/>
                <a:cs typeface="Times New Roman" panose="02020603050405020304" pitchFamily="18" charset="0"/>
              </a:rPr>
              <a:t>横坐标范围</a:t>
            </a:r>
            <a:r>
              <a:rPr lang="en-US" altLang="zh-CN" b="1" dirty="0">
                <a:solidFill>
                  <a:srgbClr val="FF0000"/>
                </a:solidFill>
                <a:latin typeface="Courier New" panose="02070309020205020404" pitchFamily="49" charset="0"/>
                <a:cs typeface="Times New Roman" panose="02020603050405020304" pitchFamily="18" charset="0"/>
              </a:rPr>
              <a:t>0~4pi</a:t>
            </a:r>
            <a:r>
              <a:rPr lang="zh-CN" altLang="en-US" b="1" dirty="0">
                <a:solidFill>
                  <a:srgbClr val="FF0000"/>
                </a:solidFill>
                <a:latin typeface="Courier New" panose="02070309020205020404" pitchFamily="49" charset="0"/>
                <a:cs typeface="Times New Roman" panose="02020603050405020304" pitchFamily="18" charset="0"/>
              </a:rPr>
              <a:t>，纵坐标范围</a:t>
            </a:r>
            <a:r>
              <a:rPr lang="en-US" altLang="zh-CN" b="1" dirty="0">
                <a:solidFill>
                  <a:srgbClr val="FF0000"/>
                </a:solidFill>
                <a:latin typeface="Courier New" panose="02070309020205020404" pitchFamily="49" charset="0"/>
                <a:cs typeface="Times New Roman" panose="02020603050405020304" pitchFamily="18" charset="0"/>
              </a:rPr>
              <a:t>-1~1</a:t>
            </a:r>
            <a:endParaRPr lang="zh-CN" altLang="zh-CN" dirty="0">
              <a:solidFill>
                <a:srgbClr val="FF0000"/>
              </a:solidFill>
              <a:latin typeface="Courier New" panose="02070309020205020404" pitchFamily="49" charset="0"/>
              <a:cs typeface="Times New Roman" panose="02020603050405020304" pitchFamily="18" charset="0"/>
            </a:endParaRPr>
          </a:p>
          <a:p>
            <a:r>
              <a:rPr lang="en-US" altLang="zh-CN" b="1" dirty="0" err="1">
                <a:solidFill>
                  <a:srgbClr val="008000"/>
                </a:solidFill>
                <a:latin typeface="Courier New" panose="02070309020205020404" pitchFamily="49" charset="0"/>
                <a:cs typeface="Times New Roman" panose="02020603050405020304" pitchFamily="18" charset="0"/>
              </a:rPr>
              <a:t>xlabel</a:t>
            </a:r>
            <a:r>
              <a:rPr lang="en-US" altLang="zh-CN" b="1" dirty="0">
                <a:solidFill>
                  <a:srgbClr val="008000"/>
                </a:solidFill>
                <a:latin typeface="Courier New" panose="02070309020205020404" pitchFamily="49" charset="0"/>
                <a:cs typeface="Times New Roman" panose="02020603050405020304" pitchFamily="18" charset="0"/>
              </a:rPr>
              <a:t>('t'),</a:t>
            </a:r>
            <a:r>
              <a:rPr lang="en-US" altLang="zh-CN" b="1" dirty="0" err="1">
                <a:solidFill>
                  <a:srgbClr val="008000"/>
                </a:solidFill>
                <a:latin typeface="Courier New" panose="02070309020205020404" pitchFamily="49" charset="0"/>
                <a:cs typeface="Times New Roman" panose="02020603050405020304" pitchFamily="18" charset="0"/>
              </a:rPr>
              <a:t>ylabel</a:t>
            </a:r>
            <a:r>
              <a:rPr lang="en-US" altLang="zh-CN" b="1" dirty="0">
                <a:solidFill>
                  <a:srgbClr val="008000"/>
                </a:solidFill>
                <a:latin typeface="Courier New" panose="02070309020205020404" pitchFamily="49" charset="0"/>
                <a:cs typeface="Times New Roman" panose="02020603050405020304" pitchFamily="18" charset="0"/>
              </a:rPr>
              <a:t>('y') %</a:t>
            </a:r>
            <a:r>
              <a:rPr lang="zh-CN" altLang="en-US" b="1" dirty="0">
                <a:solidFill>
                  <a:srgbClr val="FF0000"/>
                </a:solidFill>
                <a:latin typeface="Courier New" panose="02070309020205020404" pitchFamily="49" charset="0"/>
                <a:cs typeface="Times New Roman" panose="02020603050405020304" pitchFamily="18" charset="0"/>
              </a:rPr>
              <a:t>横坐标标签</a:t>
            </a:r>
            <a:r>
              <a:rPr lang="en-US" altLang="zh-CN" b="1" dirty="0">
                <a:solidFill>
                  <a:srgbClr val="FF0000"/>
                </a:solidFill>
                <a:latin typeface="Courier New" panose="02070309020205020404" pitchFamily="49" charset="0"/>
                <a:cs typeface="Times New Roman" panose="02020603050405020304" pitchFamily="18" charset="0"/>
              </a:rPr>
              <a:t>t</a:t>
            </a:r>
            <a:r>
              <a:rPr lang="zh-CN" altLang="en-US" b="1" dirty="0">
                <a:solidFill>
                  <a:srgbClr val="FF0000"/>
                </a:solidFill>
                <a:latin typeface="Courier New" panose="02070309020205020404" pitchFamily="49" charset="0"/>
                <a:cs typeface="Times New Roman" panose="02020603050405020304" pitchFamily="18" charset="0"/>
              </a:rPr>
              <a:t>，纵坐标标签</a:t>
            </a:r>
            <a:r>
              <a:rPr lang="en-US" altLang="zh-CN" b="1" dirty="0">
                <a:solidFill>
                  <a:srgbClr val="FF0000"/>
                </a:solidFill>
                <a:latin typeface="Courier New" panose="02070309020205020404" pitchFamily="49" charset="0"/>
                <a:cs typeface="Times New Roman" panose="02020603050405020304" pitchFamily="18" charset="0"/>
              </a:rPr>
              <a:t>y </a:t>
            </a:r>
            <a:endParaRPr lang="zh-CN" altLang="en-US" dirty="0">
              <a:solidFill>
                <a:srgbClr val="FF0000"/>
              </a:solidFill>
            </a:endParaRPr>
          </a:p>
        </p:txBody>
      </p:sp>
      <p:pic>
        <p:nvPicPr>
          <p:cNvPr id="9" name="图片 8">
            <a:extLst>
              <a:ext uri="{FF2B5EF4-FFF2-40B4-BE49-F238E27FC236}">
                <a16:creationId xmlns:a16="http://schemas.microsoft.com/office/drawing/2014/main" id="{958C298E-85B9-4240-A4B6-4E07C1CA332F}"/>
              </a:ext>
            </a:extLst>
          </p:cNvPr>
          <p:cNvPicPr>
            <a:picLocks noChangeAspect="1"/>
          </p:cNvPicPr>
          <p:nvPr/>
        </p:nvPicPr>
        <p:blipFill>
          <a:blip r:embed="rId4"/>
          <a:stretch>
            <a:fillRect/>
          </a:stretch>
        </p:blipFill>
        <p:spPr>
          <a:xfrm>
            <a:off x="2483768" y="3068960"/>
            <a:ext cx="4176464" cy="3742958"/>
          </a:xfrm>
          <a:prstGeom prst="rect">
            <a:avLst/>
          </a:prstGeom>
        </p:spPr>
      </p:pic>
    </p:spTree>
    <p:extLst>
      <p:ext uri="{BB962C8B-B14F-4D97-AF65-F5344CB8AC3E}">
        <p14:creationId xmlns:p14="http://schemas.microsoft.com/office/powerpoint/2010/main" val="301670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807" y="-281502"/>
            <a:ext cx="8038386"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第一周作业在纸上手写完成（下周上课交）</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5" name="矩形 4">
            <a:extLst>
              <a:ext uri="{FF2B5EF4-FFF2-40B4-BE49-F238E27FC236}">
                <a16:creationId xmlns:a16="http://schemas.microsoft.com/office/drawing/2014/main" id="{664C0063-0D38-45C3-A014-EABEF14E3AED}"/>
              </a:ext>
            </a:extLst>
          </p:cNvPr>
          <p:cNvSpPr/>
          <p:nvPr/>
        </p:nvSpPr>
        <p:spPr>
          <a:xfrm>
            <a:off x="251520" y="845268"/>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Q1. </a:t>
            </a:r>
            <a:r>
              <a:rPr lang="zh-CN" altLang="en-US" sz="2400" b="1" dirty="0">
                <a:solidFill>
                  <a:prstClr val="black"/>
                </a:solidFill>
                <a:latin typeface="+mj-ea"/>
                <a:ea typeface="+mj-ea"/>
              </a:rPr>
              <a:t>习题</a:t>
            </a:r>
            <a:r>
              <a:rPr lang="en-US" altLang="zh-CN" sz="2400" b="1" dirty="0">
                <a:solidFill>
                  <a:prstClr val="black"/>
                </a:solidFill>
                <a:latin typeface="+mj-ea"/>
                <a:ea typeface="+mj-ea"/>
              </a:rPr>
              <a:t>1</a:t>
            </a:r>
            <a:r>
              <a:rPr lang="zh-CN" altLang="en-US" sz="2400" b="1" dirty="0">
                <a:solidFill>
                  <a:prstClr val="black"/>
                </a:solidFill>
                <a:latin typeface="+mj-ea"/>
                <a:ea typeface="+mj-ea"/>
              </a:rPr>
              <a:t>第</a:t>
            </a:r>
            <a:r>
              <a:rPr lang="en-US" altLang="zh-CN" sz="2400" b="1" dirty="0">
                <a:solidFill>
                  <a:prstClr val="black"/>
                </a:solidFill>
                <a:latin typeface="+mj-ea"/>
                <a:ea typeface="+mj-ea"/>
              </a:rPr>
              <a:t>3</a:t>
            </a:r>
            <a:r>
              <a:rPr lang="zh-CN" altLang="en-US" sz="2400" b="1">
                <a:solidFill>
                  <a:prstClr val="black"/>
                </a:solidFill>
                <a:latin typeface="+mj-ea"/>
                <a:ea typeface="+mj-ea"/>
              </a:rPr>
              <a:t>题</a:t>
            </a:r>
            <a:r>
              <a:rPr lang="en-US" altLang="zh-CN" sz="2400" b="1" dirty="0">
                <a:solidFill>
                  <a:prstClr val="black"/>
                </a:solidFill>
                <a:latin typeface="+mj-ea"/>
                <a:ea typeface="+mj-ea"/>
              </a:rPr>
              <a:t>(</a:t>
            </a:r>
            <a:r>
              <a:rPr lang="zh-CN" altLang="en-US" sz="2400" b="1" dirty="0">
                <a:solidFill>
                  <a:prstClr val="black"/>
                </a:solidFill>
                <a:latin typeface="+mj-ea"/>
                <a:ea typeface="+mj-ea"/>
              </a:rPr>
              <a:t>请写出后三行每一行的含义与运行结果）</a:t>
            </a:r>
            <a:endParaRPr lang="en-US" altLang="zh-CN" sz="2400" b="1" dirty="0">
              <a:solidFill>
                <a:srgbClr val="FF0000"/>
              </a:solidFill>
              <a:latin typeface="+mj-ea"/>
              <a:ea typeface="+mj-ea"/>
            </a:endParaRPr>
          </a:p>
        </p:txBody>
      </p:sp>
      <p:sp>
        <p:nvSpPr>
          <p:cNvPr id="3" name="矩形 2">
            <a:extLst>
              <a:ext uri="{FF2B5EF4-FFF2-40B4-BE49-F238E27FC236}">
                <a16:creationId xmlns:a16="http://schemas.microsoft.com/office/drawing/2014/main" id="{060A37A0-DF68-4C65-A5C7-75C2511F08F5}"/>
              </a:ext>
            </a:extLst>
          </p:cNvPr>
          <p:cNvSpPr/>
          <p:nvPr/>
        </p:nvSpPr>
        <p:spPr>
          <a:xfrm>
            <a:off x="683568" y="1318911"/>
            <a:ext cx="4572000" cy="1200329"/>
          </a:xfrm>
          <a:prstGeom prst="rect">
            <a:avLst/>
          </a:prstGeom>
        </p:spPr>
        <p:txBody>
          <a:bodyPr>
            <a:spAutoFit/>
          </a:bodyPr>
          <a:lstStyle/>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a=-8</a:t>
            </a: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w1=a^(2/3)	</a:t>
            </a: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w2=(a^2)^(1/3)</a:t>
            </a: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w3=(a^(1/3))^2	</a:t>
            </a: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80C354C-F3AF-4E9C-B08D-501D997AC2D8}"/>
                  </a:ext>
                </a:extLst>
              </p:cNvPr>
              <p:cNvSpPr/>
              <p:nvPr/>
            </p:nvSpPr>
            <p:spPr>
              <a:xfrm>
                <a:off x="251520" y="2436642"/>
                <a:ext cx="8438666" cy="1118961"/>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Q2. </a:t>
                </a:r>
                <a:r>
                  <a:rPr lang="zh-CN" altLang="en-US" sz="2400" b="1" dirty="0">
                    <a:solidFill>
                      <a:prstClr val="black"/>
                    </a:solidFill>
                    <a:latin typeface="+mj-ea"/>
                    <a:ea typeface="+mj-ea"/>
                  </a:rPr>
                  <a:t>定义矩阵</a:t>
                </a:r>
                <a14:m>
                  <m:oMath xmlns:m="http://schemas.openxmlformats.org/officeDocument/2006/math">
                    <m:r>
                      <a:rPr lang="en-US" altLang="zh-CN" sz="2400" b="1" i="1" smtClean="0">
                        <a:solidFill>
                          <a:prstClr val="black"/>
                        </a:solidFill>
                        <a:latin typeface="Cambria Math" panose="02040503050406030204" pitchFamily="18" charset="0"/>
                        <a:ea typeface="+mj-ea"/>
                      </a:rPr>
                      <m:t>𝑨</m:t>
                    </m:r>
                    <m:r>
                      <a:rPr lang="en-US" altLang="zh-CN" sz="2400" b="1" i="1" smtClean="0">
                        <a:solidFill>
                          <a:prstClr val="black"/>
                        </a:solidFill>
                        <a:latin typeface="Cambria Math" panose="02040503050406030204" pitchFamily="18" charset="0"/>
                        <a:ea typeface="+mj-ea"/>
                      </a:rPr>
                      <m:t>=</m:t>
                    </m:r>
                    <m:d>
                      <m:dPr>
                        <m:begChr m:val="["/>
                        <m:endChr m:val="]"/>
                        <m:ctrlPr>
                          <a:rPr lang="en-US" altLang="zh-CN" sz="2400" b="1" i="1" smtClean="0">
                            <a:solidFill>
                              <a:prstClr val="black"/>
                            </a:solidFill>
                            <a:latin typeface="Cambria Math" panose="02040503050406030204" pitchFamily="18" charset="0"/>
                            <a:ea typeface="+mj-ea"/>
                          </a:rPr>
                        </m:ctrlPr>
                      </m:dPr>
                      <m:e>
                        <m:m>
                          <m:mPr>
                            <m:mcs>
                              <m:mc>
                                <m:mcPr>
                                  <m:count m:val="3"/>
                                  <m:mcJc m:val="center"/>
                                </m:mcPr>
                              </m:mc>
                            </m:mcs>
                            <m:ctrlPr>
                              <a:rPr lang="en-US" altLang="zh-CN" sz="2400" b="1" i="1">
                                <a:solidFill>
                                  <a:prstClr val="black"/>
                                </a:solidFill>
                                <a:latin typeface="Cambria Math" panose="02040503050406030204" pitchFamily="18" charset="0"/>
                              </a:rPr>
                            </m:ctrlPr>
                          </m:mPr>
                          <m:mr>
                            <m:e>
                              <m:r>
                                <m:rPr>
                                  <m:brk m:alnAt="7"/>
                                </m:rPr>
                                <a:rPr lang="en-US" altLang="zh-CN" sz="2400" b="1" i="1">
                                  <a:solidFill>
                                    <a:prstClr val="black"/>
                                  </a:solidFill>
                                  <a:latin typeface="Cambria Math" panose="02040503050406030204" pitchFamily="18" charset="0"/>
                                </a:rPr>
                                <m:t>𝟏</m:t>
                              </m:r>
                            </m:e>
                            <m:e>
                              <m:r>
                                <a:rPr lang="en-US" altLang="zh-CN" sz="2400" b="1" i="1" smtClean="0">
                                  <a:solidFill>
                                    <a:prstClr val="black"/>
                                  </a:solidFill>
                                  <a:latin typeface="Cambria Math" panose="02040503050406030204" pitchFamily="18" charset="0"/>
                                </a:rPr>
                                <m:t>𝟐</m:t>
                              </m:r>
                            </m:e>
                            <m:e>
                              <m:r>
                                <a:rPr lang="en-US" altLang="zh-CN" sz="2400" b="1" i="1" smtClean="0">
                                  <a:solidFill>
                                    <a:prstClr val="black"/>
                                  </a:solidFill>
                                  <a:latin typeface="Cambria Math" panose="02040503050406030204" pitchFamily="18" charset="0"/>
                                </a:rPr>
                                <m:t>𝟑</m:t>
                              </m:r>
                            </m:e>
                          </m:mr>
                          <m:mr>
                            <m:e>
                              <m:r>
                                <a:rPr lang="en-US" altLang="zh-CN" sz="2400" b="1" i="1" smtClean="0">
                                  <a:solidFill>
                                    <a:prstClr val="black"/>
                                  </a:solidFill>
                                  <a:latin typeface="Cambria Math" panose="02040503050406030204" pitchFamily="18" charset="0"/>
                                </a:rPr>
                                <m:t>𝟑</m:t>
                              </m:r>
                            </m:e>
                            <m:e>
                              <m:r>
                                <a:rPr lang="en-US" altLang="zh-CN" sz="2400" b="1" i="1" smtClean="0">
                                  <a:solidFill>
                                    <a:prstClr val="black"/>
                                  </a:solidFill>
                                  <a:latin typeface="Cambria Math" panose="02040503050406030204" pitchFamily="18" charset="0"/>
                                </a:rPr>
                                <m:t>𝟐</m:t>
                              </m:r>
                            </m:e>
                            <m:e>
                              <m:r>
                                <a:rPr lang="en-US" altLang="zh-CN" sz="2400" b="1" i="1" smtClean="0">
                                  <a:solidFill>
                                    <a:prstClr val="black"/>
                                  </a:solidFill>
                                  <a:latin typeface="Cambria Math" panose="02040503050406030204" pitchFamily="18" charset="0"/>
                                </a:rPr>
                                <m:t>𝟏</m:t>
                              </m:r>
                            </m:e>
                          </m:mr>
                        </m:m>
                      </m:e>
                    </m:d>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𝑩</m:t>
                    </m:r>
                    <m:r>
                      <a:rPr lang="en-US" altLang="zh-CN" sz="2400" b="1" i="1" smtClean="0">
                        <a:solidFill>
                          <a:prstClr val="black"/>
                        </a:solidFill>
                        <a:latin typeface="Cambria Math" panose="02040503050406030204" pitchFamily="18" charset="0"/>
                        <a:ea typeface="+mj-ea"/>
                      </a:rPr>
                      <m:t>=</m:t>
                    </m:r>
                    <m:d>
                      <m:dPr>
                        <m:begChr m:val="["/>
                        <m:endChr m:val="]"/>
                        <m:ctrlPr>
                          <a:rPr lang="en-US" altLang="zh-CN" sz="2400" b="1" i="1">
                            <a:solidFill>
                              <a:prstClr val="black"/>
                            </a:solidFill>
                            <a:latin typeface="Cambria Math" panose="02040503050406030204" pitchFamily="18" charset="0"/>
                          </a:rPr>
                        </m:ctrlPr>
                      </m:dPr>
                      <m:e>
                        <m:m>
                          <m:mPr>
                            <m:mcs>
                              <m:mc>
                                <m:mcPr>
                                  <m:count m:val="3"/>
                                  <m:mcJc m:val="center"/>
                                </m:mcPr>
                              </m:mc>
                            </m:mcs>
                            <m:ctrlPr>
                              <a:rPr lang="en-US" altLang="zh-CN" sz="2400" b="1" i="1">
                                <a:solidFill>
                                  <a:prstClr val="black"/>
                                </a:solidFill>
                                <a:latin typeface="Cambria Math" panose="02040503050406030204" pitchFamily="18" charset="0"/>
                              </a:rPr>
                            </m:ctrlPr>
                          </m:mPr>
                          <m:mr>
                            <m:e>
                              <m:r>
                                <m:rPr>
                                  <m:brk m:alnAt="7"/>
                                </m:rPr>
                                <a:rPr lang="en-US" altLang="zh-CN" sz="2400" b="1" i="1" smtClean="0">
                                  <a:solidFill>
                                    <a:prstClr val="black"/>
                                  </a:solidFill>
                                  <a:latin typeface="Cambria Math" panose="02040503050406030204" pitchFamily="18" charset="0"/>
                                </a:rPr>
                                <m:t>𝟏</m:t>
                              </m:r>
                            </m:e>
                            <m:e>
                              <m:r>
                                <a:rPr lang="en-US" altLang="zh-CN" sz="2400" b="1" i="1" smtClean="0">
                                  <a:solidFill>
                                    <a:prstClr val="black"/>
                                  </a:solidFill>
                                  <a:latin typeface="Cambria Math" panose="02040503050406030204" pitchFamily="18" charset="0"/>
                                </a:rPr>
                                <m:t>𝟎</m:t>
                              </m:r>
                            </m:e>
                            <m:e>
                              <m:r>
                                <a:rPr lang="en-US" altLang="zh-CN" sz="2400" b="1" i="1" smtClean="0">
                                  <a:solidFill>
                                    <a:prstClr val="black"/>
                                  </a:solidFill>
                                  <a:latin typeface="Cambria Math" panose="02040503050406030204" pitchFamily="18" charset="0"/>
                                </a:rPr>
                                <m:t>𝟐</m:t>
                              </m:r>
                            </m:e>
                          </m:mr>
                          <m:mr>
                            <m:e>
                              <m:r>
                                <a:rPr lang="en-US" altLang="zh-CN" sz="2400" b="1" i="1" smtClean="0">
                                  <a:solidFill>
                                    <a:prstClr val="black"/>
                                  </a:solidFill>
                                  <a:latin typeface="Cambria Math" panose="02040503050406030204" pitchFamily="18" charset="0"/>
                                </a:rPr>
                                <m:t>𝟎</m:t>
                              </m:r>
                            </m:e>
                            <m:e>
                              <m:r>
                                <a:rPr lang="en-US" altLang="zh-CN" sz="2400" b="1" i="1" smtClean="0">
                                  <a:solidFill>
                                    <a:prstClr val="black"/>
                                  </a:solidFill>
                                  <a:latin typeface="Cambria Math" panose="02040503050406030204" pitchFamily="18" charset="0"/>
                                </a:rPr>
                                <m:t>𝟐</m:t>
                              </m:r>
                            </m:e>
                            <m:e>
                              <m:r>
                                <a:rPr lang="en-US" altLang="zh-CN" sz="2400" b="1" i="1" smtClean="0">
                                  <a:solidFill>
                                    <a:prstClr val="black"/>
                                  </a:solidFill>
                                  <a:latin typeface="Cambria Math" panose="02040503050406030204" pitchFamily="18" charset="0"/>
                                </a:rPr>
                                <m:t>𝟏</m:t>
                              </m:r>
                            </m:e>
                          </m:mr>
                        </m:m>
                      </m:e>
                    </m:d>
                    <m:r>
                      <a:rPr lang="zh-CN" altLang="en-US" sz="2400" b="1" i="1">
                        <a:solidFill>
                          <a:prstClr val="black"/>
                        </a:solidFill>
                        <a:latin typeface="Cambria Math" panose="02040503050406030204" pitchFamily="18" charset="0"/>
                      </a:rPr>
                      <m:t>，</m:t>
                    </m:r>
                  </m:oMath>
                </a14:m>
                <a:r>
                  <a:rPr lang="zh-CN" altLang="en-US" sz="2400" b="1" dirty="0">
                    <a:latin typeface="+mj-ea"/>
                    <a:ea typeface="+mj-ea"/>
                  </a:rPr>
                  <a:t>以下代码运行结果是什么？并说明得出相应结果的理由</a:t>
                </a:r>
                <a:endParaRPr lang="en-US" altLang="zh-CN" sz="2400" b="1" dirty="0">
                  <a:latin typeface="+mj-ea"/>
                  <a:ea typeface="+mj-ea"/>
                </a:endParaRPr>
              </a:p>
            </p:txBody>
          </p:sp>
        </mc:Choice>
        <mc:Fallback xmlns="">
          <p:sp>
            <p:nvSpPr>
              <p:cNvPr id="8" name="矩形 7">
                <a:extLst>
                  <a:ext uri="{FF2B5EF4-FFF2-40B4-BE49-F238E27FC236}">
                    <a16:creationId xmlns:a16="http://schemas.microsoft.com/office/drawing/2014/main" id="{180C354C-F3AF-4E9C-B08D-501D997AC2D8}"/>
                  </a:ext>
                </a:extLst>
              </p:cNvPr>
              <p:cNvSpPr>
                <a:spLocks noRot="1" noChangeAspect="1" noMove="1" noResize="1" noEditPoints="1" noAdjustHandles="1" noChangeArrowheads="1" noChangeShapeType="1" noTextEdit="1"/>
              </p:cNvSpPr>
              <p:nvPr/>
            </p:nvSpPr>
            <p:spPr>
              <a:xfrm>
                <a:off x="251520" y="2436642"/>
                <a:ext cx="8438666" cy="1118961"/>
              </a:xfrm>
              <a:prstGeom prst="rect">
                <a:avLst/>
              </a:prstGeom>
              <a:blipFill>
                <a:blip r:embed="rId3"/>
                <a:stretch>
                  <a:fillRect l="-650" b="-1147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77009580-D23A-441E-9199-70B41EF91B76}"/>
              </a:ext>
            </a:extLst>
          </p:cNvPr>
          <p:cNvSpPr/>
          <p:nvPr/>
        </p:nvSpPr>
        <p:spPr>
          <a:xfrm>
            <a:off x="827584" y="3526816"/>
            <a:ext cx="4572000" cy="1200329"/>
          </a:xfrm>
          <a:prstGeom prst="rect">
            <a:avLst/>
          </a:prstGeom>
        </p:spPr>
        <p:txBody>
          <a:bodyPr>
            <a:spAutoFit/>
          </a:bodyPr>
          <a:lstStyle/>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A+B</a:t>
            </a: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A*B</a:t>
            </a: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A*B'   	%</a:t>
            </a:r>
            <a:r>
              <a:rPr lang="zh-CN" altLang="en-US" b="1" dirty="0">
                <a:solidFill>
                  <a:srgbClr val="FF0000"/>
                </a:solidFill>
                <a:latin typeface="Courier New" panose="02070309020205020404" pitchFamily="49" charset="0"/>
                <a:cs typeface="Times New Roman" panose="02020603050405020304" pitchFamily="18" charset="0"/>
              </a:rPr>
              <a:t>提示</a:t>
            </a:r>
            <a:r>
              <a:rPr lang="en-US" altLang="zh-CN" b="1" dirty="0">
                <a:solidFill>
                  <a:srgbClr val="FF0000"/>
                </a:solidFill>
                <a:latin typeface="Courier New" panose="02070309020205020404" pitchFamily="49" charset="0"/>
                <a:cs typeface="Times New Roman" panose="02020603050405020304" pitchFamily="18" charset="0"/>
              </a:rPr>
              <a:t>:B’</a:t>
            </a:r>
            <a:r>
              <a:rPr lang="zh-CN" altLang="en-US" b="1" dirty="0">
                <a:solidFill>
                  <a:srgbClr val="FF0000"/>
                </a:solidFill>
                <a:latin typeface="Courier New" panose="02070309020205020404" pitchFamily="49" charset="0"/>
                <a:cs typeface="Times New Roman" panose="02020603050405020304" pitchFamily="18" charset="0"/>
              </a:rPr>
              <a:t>为</a:t>
            </a:r>
            <a:r>
              <a:rPr lang="en-US" altLang="zh-CN" b="1" dirty="0">
                <a:solidFill>
                  <a:srgbClr val="FF0000"/>
                </a:solidFill>
                <a:latin typeface="Courier New" panose="02070309020205020404" pitchFamily="49" charset="0"/>
                <a:cs typeface="Times New Roman" panose="02020603050405020304" pitchFamily="18" charset="0"/>
              </a:rPr>
              <a:t>B</a:t>
            </a:r>
            <a:r>
              <a:rPr lang="zh-CN" altLang="en-US" b="1" dirty="0">
                <a:solidFill>
                  <a:srgbClr val="FF0000"/>
                </a:solidFill>
                <a:latin typeface="Courier New" panose="02070309020205020404" pitchFamily="49" charset="0"/>
                <a:cs typeface="Times New Roman" panose="02020603050405020304" pitchFamily="18" charset="0"/>
              </a:rPr>
              <a:t>的共轭转置</a:t>
            </a:r>
            <a:endParaRPr lang="en-US" altLang="zh-CN" b="1" dirty="0">
              <a:solidFill>
                <a:srgbClr val="FF0000"/>
              </a:solidFill>
              <a:latin typeface="Courier New" panose="02070309020205020404" pitchFamily="49" charset="0"/>
              <a:cs typeface="Times New Roman" panose="02020603050405020304" pitchFamily="18" charset="0"/>
            </a:endParaRPr>
          </a:p>
          <a:p>
            <a:pPr marL="400050"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A.*B</a:t>
            </a:r>
            <a:endParaRPr lang="zh-CN" altLang="en-US"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E42F719-11EE-4C0A-A3B3-F70B5EA18EA8}"/>
                  </a:ext>
                </a:extLst>
              </p:cNvPr>
              <p:cNvSpPr/>
              <p:nvPr/>
            </p:nvSpPr>
            <p:spPr>
              <a:xfrm>
                <a:off x="251520" y="4626751"/>
                <a:ext cx="8438666" cy="1932901"/>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Q3.</a:t>
                </a:r>
                <a:r>
                  <a:rPr lang="zh-CN" altLang="en-US" sz="2400" b="1" dirty="0">
                    <a:solidFill>
                      <a:prstClr val="black"/>
                    </a:solidFill>
                    <a:latin typeface="+mj-ea"/>
                    <a:ea typeface="+mj-ea"/>
                  </a:rPr>
                  <a:t> 使用</a:t>
                </a:r>
                <a:r>
                  <a:rPr lang="en-US" altLang="zh-CN" sz="2400" b="1" dirty="0">
                    <a:solidFill>
                      <a:prstClr val="black"/>
                    </a:solidFill>
                    <a:latin typeface="+mj-ea"/>
                    <a:ea typeface="+mj-ea"/>
                  </a:rPr>
                  <a:t>MATLAB</a:t>
                </a:r>
                <a:r>
                  <a:rPr lang="zh-CN" altLang="en-US" sz="2400" b="1" dirty="0">
                    <a:solidFill>
                      <a:prstClr val="black"/>
                    </a:solidFill>
                    <a:latin typeface="+mj-ea"/>
                    <a:ea typeface="+mj-ea"/>
                  </a:rPr>
                  <a:t>帮助系统了解函数</a:t>
                </a:r>
                <a:r>
                  <a:rPr lang="en-US" altLang="zh-CN" sz="2400" b="1" dirty="0" err="1">
                    <a:solidFill>
                      <a:schemeClr val="accent2"/>
                    </a:solidFill>
                    <a:latin typeface="Courier New" panose="02070309020205020404" pitchFamily="49" charset="0"/>
                    <a:ea typeface="+mj-ea"/>
                    <a:cs typeface="Courier New" panose="02070309020205020404" pitchFamily="49" charset="0"/>
                  </a:rPr>
                  <a:t>jordan</a:t>
                </a:r>
                <a:r>
                  <a:rPr lang="zh-CN" altLang="en-US" sz="2400" b="1" dirty="0">
                    <a:solidFill>
                      <a:prstClr val="black"/>
                    </a:solidFill>
                    <a:latin typeface="+mj-ea"/>
                    <a:ea typeface="+mj-ea"/>
                  </a:rPr>
                  <a:t>的功能和使用方法。并利用该函数分析矩阵</a:t>
                </a:r>
                <a14:m>
                  <m:oMath xmlns:m="http://schemas.openxmlformats.org/officeDocument/2006/math">
                    <m:r>
                      <a:rPr lang="en-US" altLang="zh-CN" b="1" i="1" smtClean="0">
                        <a:latin typeface="Cambria Math" panose="02040503050406030204" pitchFamily="18" charset="0"/>
                      </a:rPr>
                      <m:t>𝑨</m:t>
                    </m:r>
                    <m:r>
                      <a:rPr lang="en-US" altLang="zh-CN" i="1">
                        <a:latin typeface="Cambria Math" panose="02040503050406030204" pitchFamily="18" charset="0"/>
                      </a:rPr>
                      <m:t>=</m:t>
                    </m:r>
                    <m:d>
                      <m:dPr>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3</m:t>
                              </m:r>
                            </m:e>
                            <m:e>
                              <m:r>
                                <a:rPr lang="en-US" altLang="zh-CN" i="1">
                                  <a:latin typeface="Cambria Math" panose="02040503050406030204" pitchFamily="18" charset="0"/>
                                </a:rPr>
                                <m:t>4</m:t>
                              </m:r>
                            </m:e>
                            <m:e>
                              <m:r>
                                <a:rPr lang="en-US" altLang="zh-CN" i="1">
                                  <a:latin typeface="Cambria Math" panose="02040503050406030204" pitchFamily="18" charset="0"/>
                                </a:rPr>
                                <m:t>0</m:t>
                              </m:r>
                            </m:e>
                          </m:m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2</m:t>
                              </m:r>
                            </m:e>
                          </m:mr>
                        </m:m>
                      </m:e>
                    </m:d>
                  </m:oMath>
                </a14:m>
                <a:r>
                  <a:rPr lang="zh-CN" altLang="en-US" sz="2400" b="1" dirty="0">
                    <a:solidFill>
                      <a:prstClr val="black"/>
                    </a:solidFill>
                    <a:latin typeface="+mj-ea"/>
                    <a:ea typeface="+mj-ea"/>
                  </a:rPr>
                  <a:t>与</a:t>
                </a:r>
                <a14:m>
                  <m:oMath xmlns:m="http://schemas.openxmlformats.org/officeDocument/2006/math">
                    <m:r>
                      <a:rPr lang="en-US" altLang="zh-CN" b="1" i="1" dirty="0" smtClean="0">
                        <a:solidFill>
                          <a:prstClr val="black"/>
                        </a:solidFill>
                        <a:latin typeface="Cambria Math" panose="02040503050406030204" pitchFamily="18" charset="0"/>
                        <a:ea typeface="+mj-ea"/>
                      </a:rPr>
                      <m:t>𝑩</m:t>
                    </m:r>
                    <m:r>
                      <a:rPr lang="en-US" altLang="zh-CN" b="1" i="1" dirty="0" smtClean="0">
                        <a:solidFill>
                          <a:prstClr val="black"/>
                        </a:solidFill>
                        <a:latin typeface="Cambria Math" panose="02040503050406030204" pitchFamily="18" charset="0"/>
                        <a:ea typeface="+mj-ea"/>
                      </a:rPr>
                      <m:t>=</m:t>
                    </m:r>
                    <m:d>
                      <m:dPr>
                        <m:ctrlPr>
                          <a:rPr lang="zh-CN" altLang="zh-CN" i="1">
                            <a:solidFill>
                              <a:prstClr val="black"/>
                            </a:solidFill>
                            <a:latin typeface="Cambria Math" panose="02040503050406030204" pitchFamily="18" charset="0"/>
                          </a:rPr>
                        </m:ctrlPr>
                      </m:dPr>
                      <m:e>
                        <m:m>
                          <m:mPr>
                            <m:mcs>
                              <m:mc>
                                <m:mcPr>
                                  <m:count m:val="3"/>
                                  <m:mcJc m:val="center"/>
                                </m:mcPr>
                              </m:mc>
                            </m:mcs>
                            <m:ctrlPr>
                              <a:rPr lang="zh-CN" altLang="en-US"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i="1">
                                  <a:latin typeface="Cambria Math" panose="02040503050406030204" pitchFamily="18" charset="0"/>
                                </a:rPr>
                                <m:t>0</m:t>
                              </m:r>
                            </m:e>
                            <m:e>
                              <m:r>
                                <a:rPr lang="en-US" altLang="zh-CN" b="0" i="1" smtClean="0">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b="0" i="1" smtClean="0">
                                  <a:latin typeface="Cambria Math" panose="02040503050406030204" pitchFamily="18" charset="0"/>
                                </a:rPr>
                                <m:t>2</m:t>
                              </m:r>
                            </m:e>
                          </m:mr>
                        </m:m>
                      </m:e>
                    </m:d>
                  </m:oMath>
                </a14:m>
                <a:r>
                  <a:rPr lang="zh-CN" altLang="zh-CN" sz="2400" b="1" dirty="0">
                    <a:solidFill>
                      <a:prstClr val="black"/>
                    </a:solidFill>
                    <a:latin typeface="+mj-ea"/>
                    <a:ea typeface="+mj-ea"/>
                  </a:rPr>
                  <a:t>能否对角化</a:t>
                </a:r>
                <a:r>
                  <a:rPr lang="zh-CN" altLang="en-US" sz="2400" b="1" dirty="0">
                    <a:solidFill>
                      <a:prstClr val="black"/>
                    </a:solidFill>
                    <a:latin typeface="+mj-ea"/>
                    <a:ea typeface="+mj-ea"/>
                  </a:rPr>
                  <a:t>（</a:t>
                </a:r>
                <a:r>
                  <a:rPr lang="zh-CN" altLang="en-US" sz="2400" b="1" dirty="0">
                    <a:solidFill>
                      <a:srgbClr val="FF0000"/>
                    </a:solidFill>
                    <a:latin typeface="+mj-ea"/>
                    <a:ea typeface="+mj-ea"/>
                  </a:rPr>
                  <a:t>将查询的结果概述、用到的代数知识点、测试方法和结果分析写在作业纸上</a:t>
                </a:r>
                <a:r>
                  <a:rPr lang="zh-CN" altLang="en-US" sz="2400" b="1" dirty="0">
                    <a:solidFill>
                      <a:prstClr val="black"/>
                    </a:solidFill>
                    <a:latin typeface="+mj-ea"/>
                    <a:ea typeface="+mj-ea"/>
                  </a:rPr>
                  <a:t>）。</a:t>
                </a:r>
                <a:endParaRPr lang="en-US" altLang="zh-CN" sz="2400" b="1" dirty="0">
                  <a:latin typeface="+mj-ea"/>
                  <a:ea typeface="+mj-ea"/>
                </a:endParaRPr>
              </a:p>
            </p:txBody>
          </p:sp>
        </mc:Choice>
        <mc:Fallback xmlns="">
          <p:sp>
            <p:nvSpPr>
              <p:cNvPr id="13" name="矩形 12">
                <a:extLst>
                  <a:ext uri="{FF2B5EF4-FFF2-40B4-BE49-F238E27FC236}">
                    <a16:creationId xmlns:a16="http://schemas.microsoft.com/office/drawing/2014/main" id="{6E42F719-11EE-4C0A-A3B3-F70B5EA18EA8}"/>
                  </a:ext>
                </a:extLst>
              </p:cNvPr>
              <p:cNvSpPr>
                <a:spLocks noRot="1" noChangeAspect="1" noMove="1" noResize="1" noEditPoints="1" noAdjustHandles="1" noChangeArrowheads="1" noChangeShapeType="1" noTextEdit="1"/>
              </p:cNvSpPr>
              <p:nvPr/>
            </p:nvSpPr>
            <p:spPr>
              <a:xfrm>
                <a:off x="251520" y="4626751"/>
                <a:ext cx="8438666" cy="1932901"/>
              </a:xfrm>
              <a:prstGeom prst="rect">
                <a:avLst/>
              </a:prstGeom>
              <a:blipFill>
                <a:blip r:embed="rId4"/>
                <a:stretch>
                  <a:fillRect l="-650" t="-4416" r="-939" b="-6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046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不用交</a:t>
            </a:r>
            <a:r>
              <a:rPr lang="zh-CN" altLang="en-US" sz="360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的作业（重要）</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8" name="矩形 7">
            <a:extLst>
              <a:ext uri="{FF2B5EF4-FFF2-40B4-BE49-F238E27FC236}">
                <a16:creationId xmlns:a16="http://schemas.microsoft.com/office/drawing/2014/main" id="{180C354C-F3AF-4E9C-B08D-501D997AC2D8}"/>
              </a:ext>
            </a:extLst>
          </p:cNvPr>
          <p:cNvSpPr/>
          <p:nvPr/>
        </p:nvSpPr>
        <p:spPr>
          <a:xfrm>
            <a:off x="251520" y="1124744"/>
            <a:ext cx="8438666" cy="4031873"/>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srgbClr val="FF0000"/>
                </a:solidFill>
                <a:latin typeface="+mj-ea"/>
                <a:ea typeface="+mj-ea"/>
              </a:rPr>
              <a:t>尝试安装</a:t>
            </a:r>
            <a:r>
              <a:rPr lang="en-US" altLang="zh-CN" sz="2400" b="1" dirty="0">
                <a:solidFill>
                  <a:srgbClr val="FF0000"/>
                </a:solidFill>
                <a:latin typeface="+mj-ea"/>
                <a:ea typeface="+mj-ea"/>
              </a:rPr>
              <a:t>MATLAB</a:t>
            </a:r>
            <a:r>
              <a:rPr lang="zh-CN" altLang="en-US" sz="2400" b="1" dirty="0">
                <a:solidFill>
                  <a:srgbClr val="FF0000"/>
                </a:solidFill>
                <a:latin typeface="+mj-ea"/>
                <a:ea typeface="+mj-ea"/>
              </a:rPr>
              <a:t>并成功打开</a:t>
            </a:r>
            <a:r>
              <a:rPr lang="en-US" altLang="zh-CN" sz="2400" b="1" dirty="0">
                <a:solidFill>
                  <a:srgbClr val="FF0000"/>
                </a:solidFill>
                <a:latin typeface="+mj-ea"/>
                <a:ea typeface="+mj-ea"/>
              </a:rPr>
              <a:t>(</a:t>
            </a:r>
            <a:r>
              <a:rPr lang="zh-CN" altLang="en-US" sz="2400" b="1" dirty="0">
                <a:solidFill>
                  <a:srgbClr val="FF0000"/>
                </a:solidFill>
                <a:latin typeface="+mj-ea"/>
                <a:ea typeface="+mj-ea"/>
              </a:rPr>
              <a:t>有条件要完成）</a:t>
            </a:r>
            <a:endParaRPr lang="en-US" altLang="zh-CN" sz="2400" b="1" dirty="0">
              <a:solidFill>
                <a:srgbClr val="FF0000"/>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将今天讲过的例题尝试自己键入并运行一遍</a:t>
            </a: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课本习题</a:t>
            </a:r>
            <a:r>
              <a:rPr lang="en-US" altLang="zh-CN" sz="2400" b="1" dirty="0">
                <a:solidFill>
                  <a:prstClr val="black"/>
                </a:solidFill>
                <a:latin typeface="+mj-ea"/>
                <a:ea typeface="+mj-ea"/>
              </a:rPr>
              <a:t>1</a:t>
            </a:r>
            <a:r>
              <a:rPr lang="zh-CN" altLang="en-US" sz="2400" b="1" dirty="0">
                <a:solidFill>
                  <a:prstClr val="black"/>
                </a:solidFill>
                <a:latin typeface="+mj-ea"/>
                <a:ea typeface="+mj-ea"/>
              </a:rPr>
              <a:t>第</a:t>
            </a:r>
            <a:r>
              <a:rPr lang="en-US" altLang="zh-CN" sz="2400" b="1" dirty="0">
                <a:solidFill>
                  <a:prstClr val="black"/>
                </a:solidFill>
                <a:latin typeface="+mj-ea"/>
                <a:ea typeface="+mj-ea"/>
              </a:rPr>
              <a:t>1,2,4,5</a:t>
            </a:r>
            <a:r>
              <a:rPr lang="zh-CN" altLang="en-US" sz="2400" b="1" dirty="0">
                <a:solidFill>
                  <a:prstClr val="black"/>
                </a:solidFill>
                <a:latin typeface="+mj-ea"/>
                <a:ea typeface="+mj-ea"/>
              </a:rPr>
              <a:t>题请自行阅读思考完成。</a:t>
            </a:r>
            <a:endParaRPr lang="en-US" altLang="zh-CN" sz="2400" b="1" dirty="0">
              <a:latin typeface="+mj-ea"/>
              <a:ea typeface="+mj-ea"/>
            </a:endParaRPr>
          </a:p>
        </p:txBody>
      </p:sp>
    </p:spTree>
    <p:extLst>
      <p:ext uri="{BB962C8B-B14F-4D97-AF65-F5344CB8AC3E}">
        <p14:creationId xmlns:p14="http://schemas.microsoft.com/office/powerpoint/2010/main" val="414549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6000" dirty="0">
                <a:solidFill>
                  <a:srgbClr val="00B0F0"/>
                </a:solidFill>
                <a:latin typeface="Calibri" pitchFamily="34" charset="0"/>
                <a:cs typeface="Calibri" pitchFamily="34" charset="0"/>
              </a:rPr>
              <a:t>感谢同学们认真听课</a:t>
            </a:r>
            <a:r>
              <a:rPr lang="en-US" altLang="zh-CN" sz="6000" i="0" dirty="0">
                <a:solidFill>
                  <a:srgbClr val="00B0F0"/>
                </a:solidFill>
                <a:latin typeface="Calibri" pitchFamily="34" charset="0"/>
                <a:cs typeface="Calibri" pitchFamily="34" charset="0"/>
              </a:rPr>
              <a:t>!</a:t>
            </a:r>
            <a:endParaRPr lang="zh-CN" altLang="en-US" sz="6000" i="0" dirty="0">
              <a:solidFill>
                <a:srgbClr val="00B0F0"/>
              </a:solidFill>
              <a:latin typeface="Calibri" pitchFamily="34" charset="0"/>
              <a:cs typeface="Calibri" pitchFamily="34" charset="0"/>
            </a:endParaRPr>
          </a:p>
        </p:txBody>
      </p:sp>
      <p:sp>
        <p:nvSpPr>
          <p:cNvPr id="5" name="TextBox 4"/>
          <p:cNvSpPr txBox="1"/>
          <p:nvPr/>
        </p:nvSpPr>
        <p:spPr>
          <a:xfrm>
            <a:off x="1547664" y="3446615"/>
            <a:ext cx="5904656" cy="523220"/>
          </a:xfrm>
          <a:prstGeom prst="rect">
            <a:avLst/>
          </a:prstGeom>
          <a:noFill/>
        </p:spPr>
        <p:txBody>
          <a:bodyPr wrap="square" rtlCol="0">
            <a:spAutoFit/>
          </a:bodyPr>
          <a:lstStyle/>
          <a:p>
            <a:pPr algn="ctr"/>
            <a:r>
              <a:rPr lang="zh-CN" altLang="en-US" sz="2800" dirty="0">
                <a:solidFill>
                  <a:srgbClr val="C47546"/>
                </a:solidFill>
                <a:latin typeface="Calibri" pitchFamily="34" charset="0"/>
                <a:cs typeface="Calibri" pitchFamily="34" charset="0"/>
              </a:rPr>
              <a:t>欢迎同学们积极提问、交流</a:t>
            </a:r>
            <a:endParaRPr lang="en-US" altLang="zh-CN" sz="2800" dirty="0">
              <a:solidFill>
                <a:srgbClr val="C47546"/>
              </a:solidFill>
              <a:latin typeface="Calibri" pitchFamily="34" charset="0"/>
              <a:cs typeface="Calibri" pitchFamily="34" charset="0"/>
            </a:endParaRPr>
          </a:p>
        </p:txBody>
      </p:sp>
      <p:sp>
        <p:nvSpPr>
          <p:cNvPr id="4" name="TextBox 3"/>
          <p:cNvSpPr txBox="1"/>
          <p:nvPr/>
        </p:nvSpPr>
        <p:spPr>
          <a:xfrm>
            <a:off x="1561255" y="4606536"/>
            <a:ext cx="5904656" cy="523220"/>
          </a:xfrm>
          <a:prstGeom prst="rect">
            <a:avLst/>
          </a:prstGeom>
          <a:noFill/>
        </p:spPr>
        <p:txBody>
          <a:bodyPr wrap="square" rtlCol="0">
            <a:spAutoFit/>
          </a:bodyPr>
          <a:lstStyle/>
          <a:p>
            <a:pPr algn="ctr"/>
            <a:r>
              <a:rPr lang="en-US" altLang="zh-CN" sz="2800" dirty="0">
                <a:solidFill>
                  <a:srgbClr val="C47546"/>
                </a:solidFill>
                <a:latin typeface="Calibri" pitchFamily="34" charset="0"/>
                <a:cs typeface="Calibri" pitchFamily="34" charset="0"/>
                <a:hlinkClick r:id="rId2"/>
              </a:rPr>
              <a:t>sysumatlab@163.com</a:t>
            </a:r>
            <a:r>
              <a:rPr lang="en-US" altLang="zh-CN" sz="2800" dirty="0">
                <a:solidFill>
                  <a:srgbClr val="C47546"/>
                </a:solidFill>
                <a:latin typeface="Calibri" pitchFamily="34" charset="0"/>
                <a:cs typeface="Calibri" pitchFamily="34" charset="0"/>
              </a:rPr>
              <a:t> </a:t>
            </a:r>
          </a:p>
        </p:txBody>
      </p:sp>
    </p:spTree>
    <p:extLst>
      <p:ext uri="{BB962C8B-B14F-4D97-AF65-F5344CB8AC3E}">
        <p14:creationId xmlns:p14="http://schemas.microsoft.com/office/powerpoint/2010/main" val="3989978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85B6D3-C49C-46D6-A06C-C6D97C679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88640"/>
            <a:ext cx="5844806" cy="3600400"/>
          </a:xfrm>
          <a:prstGeom prst="rect">
            <a:avLst/>
          </a:prstGeom>
        </p:spPr>
      </p:pic>
      <p:sp>
        <p:nvSpPr>
          <p:cNvPr id="2" name="Title 1"/>
          <p:cNvSpPr>
            <a:spLocks noGrp="1"/>
          </p:cNvSpPr>
          <p:nvPr>
            <p:ph type="title"/>
          </p:nvPr>
        </p:nvSpPr>
        <p:spPr>
          <a:xfrm>
            <a:off x="685800" y="-94099"/>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编程软件与数学软件的区别和联系</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3" name="矩形 12">
            <a:extLst>
              <a:ext uri="{FF2B5EF4-FFF2-40B4-BE49-F238E27FC236}">
                <a16:creationId xmlns:a16="http://schemas.microsoft.com/office/drawing/2014/main" id="{9AD03DB4-CB4E-40E0-8E82-895225F3FB46}"/>
              </a:ext>
            </a:extLst>
          </p:cNvPr>
          <p:cNvSpPr/>
          <p:nvPr/>
        </p:nvSpPr>
        <p:spPr>
          <a:xfrm>
            <a:off x="611560" y="3395166"/>
            <a:ext cx="8086942" cy="298543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C</a:t>
            </a:r>
            <a:r>
              <a:rPr lang="zh-CN" altLang="en-US" sz="2400" b="1" dirty="0">
                <a:solidFill>
                  <a:prstClr val="black"/>
                </a:solidFill>
                <a:latin typeface="+mj-ea"/>
                <a:ea typeface="+mj-ea"/>
              </a:rPr>
              <a:t>语言与</a:t>
            </a:r>
            <a:r>
              <a:rPr lang="en-US" altLang="zh-CN" sz="2400" b="1" dirty="0">
                <a:solidFill>
                  <a:prstClr val="black"/>
                </a:solidFill>
                <a:latin typeface="+mj-ea"/>
                <a:ea typeface="+mj-ea"/>
              </a:rPr>
              <a:t>C++</a:t>
            </a:r>
            <a:r>
              <a:rPr lang="zh-CN" altLang="en-US" sz="2400" b="1" dirty="0">
                <a:solidFill>
                  <a:prstClr val="black"/>
                </a:solidFill>
                <a:latin typeface="+mj-ea"/>
                <a:ea typeface="+mj-ea"/>
              </a:rPr>
              <a:t>语言的编码规范性很强，编程功能几乎“无所不能”。</a:t>
            </a:r>
            <a:r>
              <a:rPr lang="zh-CN" altLang="en-US" sz="2400" b="1" dirty="0">
                <a:solidFill>
                  <a:srgbClr val="FF0000"/>
                </a:solidFill>
                <a:latin typeface="+mj-ea"/>
                <a:ea typeface="+mj-ea"/>
              </a:rPr>
              <a:t>编码的运行效率极高，速度快，内存占用少</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a:p>
            <a:pPr lvl="0">
              <a:spcBef>
                <a:spcPts val="580"/>
              </a:spcBef>
              <a:buClr>
                <a:srgbClr val="00B050"/>
              </a:buClr>
              <a:buSzPct val="85000"/>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但</a:t>
            </a:r>
            <a:r>
              <a:rPr lang="en-US" altLang="zh-CN" sz="2400" b="1" dirty="0">
                <a:solidFill>
                  <a:prstClr val="black"/>
                </a:solidFill>
                <a:latin typeface="+mj-ea"/>
                <a:ea typeface="+mj-ea"/>
              </a:rPr>
              <a:t>C++</a:t>
            </a:r>
            <a:r>
              <a:rPr lang="zh-CN" altLang="en-US" sz="2400" b="1" dirty="0">
                <a:solidFill>
                  <a:prstClr val="black"/>
                </a:solidFill>
                <a:latin typeface="+mj-ea"/>
                <a:ea typeface="+mj-ea"/>
              </a:rPr>
              <a:t>的所有程序功能需要“从零开始”，</a:t>
            </a:r>
            <a:r>
              <a:rPr lang="zh-CN" altLang="en-US" sz="2400" b="1" dirty="0">
                <a:solidFill>
                  <a:srgbClr val="FF0000"/>
                </a:solidFill>
                <a:latin typeface="+mj-ea"/>
                <a:ea typeface="+mj-ea"/>
              </a:rPr>
              <a:t>编程工作量大，对编程的基础要求高。完成上述功能短时间并不现实</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a:p>
            <a:pPr lvl="0">
              <a:spcBef>
                <a:spcPts val="580"/>
              </a:spcBef>
              <a:buClr>
                <a:srgbClr val="00B050"/>
              </a:buClr>
              <a:buSzPct val="85000"/>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想成为编程达人，最好的启蒙语言非</a:t>
            </a:r>
            <a:r>
              <a:rPr lang="en-US" altLang="zh-CN" sz="2400" b="1" dirty="0">
                <a:solidFill>
                  <a:prstClr val="black"/>
                </a:solidFill>
                <a:latin typeface="+mj-ea"/>
                <a:ea typeface="+mj-ea"/>
              </a:rPr>
              <a:t>C</a:t>
            </a:r>
            <a:r>
              <a:rPr lang="zh-CN" altLang="en-US" sz="2400" b="1" dirty="0">
                <a:solidFill>
                  <a:prstClr val="black"/>
                </a:solidFill>
                <a:latin typeface="+mj-ea"/>
                <a:ea typeface="+mj-ea"/>
              </a:rPr>
              <a:t>或</a:t>
            </a:r>
            <a:r>
              <a:rPr lang="en-US" altLang="zh-CN" sz="2400" b="1" dirty="0">
                <a:solidFill>
                  <a:prstClr val="black"/>
                </a:solidFill>
                <a:latin typeface="+mj-ea"/>
                <a:ea typeface="+mj-ea"/>
              </a:rPr>
              <a:t>C++</a:t>
            </a:r>
            <a:r>
              <a:rPr lang="zh-CN" altLang="en-US" sz="2400" b="1" dirty="0">
                <a:solidFill>
                  <a:prstClr val="black"/>
                </a:solidFill>
                <a:latin typeface="+mj-ea"/>
                <a:ea typeface="+mj-ea"/>
              </a:rPr>
              <a:t>语言莫属。</a:t>
            </a:r>
            <a:endParaRPr lang="en-US" altLang="zh-CN" sz="2400" b="1" dirty="0">
              <a:solidFill>
                <a:prstClr val="black"/>
              </a:solidFill>
              <a:latin typeface="+mj-ea"/>
              <a:ea typeface="+mj-ea"/>
            </a:endParaRPr>
          </a:p>
        </p:txBody>
      </p:sp>
    </p:spTree>
    <p:extLst>
      <p:ext uri="{BB962C8B-B14F-4D97-AF65-F5344CB8AC3E}">
        <p14:creationId xmlns:p14="http://schemas.microsoft.com/office/powerpoint/2010/main" val="412062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12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编程软件与数学软件的区别和联系</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a:extLst>
              <a:ext uri="{FF2B5EF4-FFF2-40B4-BE49-F238E27FC236}">
                <a16:creationId xmlns:a16="http://schemas.microsoft.com/office/drawing/2014/main" id="{987564CC-48A0-485E-9DF3-DC4DCB0FA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774" y="1015087"/>
            <a:ext cx="4330452" cy="2598271"/>
          </a:xfrm>
          <a:prstGeom prst="rect">
            <a:avLst/>
          </a:prstGeom>
        </p:spPr>
      </p:pic>
      <p:sp>
        <p:nvSpPr>
          <p:cNvPr id="13" name="矩形 12">
            <a:extLst>
              <a:ext uri="{FF2B5EF4-FFF2-40B4-BE49-F238E27FC236}">
                <a16:creationId xmlns:a16="http://schemas.microsoft.com/office/drawing/2014/main" id="{9AD03DB4-CB4E-40E0-8E82-895225F3FB46}"/>
              </a:ext>
            </a:extLst>
          </p:cNvPr>
          <p:cNvSpPr/>
          <p:nvPr/>
        </p:nvSpPr>
        <p:spPr>
          <a:xfrm>
            <a:off x="611560" y="3759565"/>
            <a:ext cx="8280920" cy="2831544"/>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python</a:t>
            </a:r>
            <a:r>
              <a:rPr lang="zh-CN" altLang="en-US" sz="2400" b="1" dirty="0">
                <a:solidFill>
                  <a:prstClr val="black"/>
                </a:solidFill>
                <a:latin typeface="+mj-ea"/>
                <a:ea typeface="+mj-ea"/>
              </a:rPr>
              <a:t>语言可以实现的功能较为丰富，其语言结构较为规范。可以实现的功能也不局限于数学问题。进行深度学习、神经网络的相关研究时会更有优势。（代码包体系）</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python</a:t>
            </a:r>
            <a:r>
              <a:rPr lang="zh-CN" altLang="en-US" sz="2400" b="1" dirty="0">
                <a:solidFill>
                  <a:prstClr val="black"/>
                </a:solidFill>
                <a:latin typeface="+mj-ea"/>
                <a:ea typeface="+mj-ea"/>
              </a:rPr>
              <a:t>语言的编辑代码界面略显混乱和简陋。</a:t>
            </a: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python</a:t>
            </a:r>
            <a:r>
              <a:rPr lang="zh-CN" altLang="en-US" sz="2400" b="1" dirty="0">
                <a:solidFill>
                  <a:prstClr val="black"/>
                </a:solidFill>
                <a:latin typeface="+mj-ea"/>
                <a:ea typeface="+mj-ea"/>
              </a:rPr>
              <a:t>语言也可以采用各种扩充包的方式对前述数学问题进行一定的解决，</a:t>
            </a:r>
            <a:r>
              <a:rPr lang="zh-CN" altLang="en-US" sz="2400" b="1" dirty="0">
                <a:solidFill>
                  <a:srgbClr val="FF0000"/>
                </a:solidFill>
                <a:latin typeface="+mj-ea"/>
                <a:ea typeface="+mj-ea"/>
              </a:rPr>
              <a:t>但扩充包普遍比较零散，代码准确性、时间与空间复杂度均不稳定</a:t>
            </a:r>
            <a:r>
              <a:rPr lang="zh-CN" altLang="en-US" sz="2400" b="1" dirty="0">
                <a:solidFill>
                  <a:prstClr val="black"/>
                </a:solidFill>
                <a:latin typeface="+mj-ea"/>
                <a:ea typeface="+mj-ea"/>
              </a:rPr>
              <a:t>。（普遍慢于</a:t>
            </a:r>
            <a:r>
              <a:rPr lang="en-US" altLang="zh-CN" sz="2400" b="1" dirty="0">
                <a:solidFill>
                  <a:prstClr val="black"/>
                </a:solidFill>
                <a:latin typeface="+mj-ea"/>
                <a:ea typeface="+mj-ea"/>
              </a:rPr>
              <a:t>MATLAB</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p:txBody>
      </p:sp>
    </p:spTree>
    <p:extLst>
      <p:ext uri="{BB962C8B-B14F-4D97-AF65-F5344CB8AC3E}">
        <p14:creationId xmlns:p14="http://schemas.microsoft.com/office/powerpoint/2010/main" val="210213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12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知名的数学软件</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8" name="图片 7">
            <a:extLst>
              <a:ext uri="{FF2B5EF4-FFF2-40B4-BE49-F238E27FC236}">
                <a16:creationId xmlns:a16="http://schemas.microsoft.com/office/drawing/2014/main" id="{A7BA25A7-C491-474E-853E-9D3CB7D0E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460" y="956737"/>
            <a:ext cx="4369080" cy="3968581"/>
          </a:xfrm>
          <a:prstGeom prst="rect">
            <a:avLst/>
          </a:prstGeom>
        </p:spPr>
      </p:pic>
      <p:sp>
        <p:nvSpPr>
          <p:cNvPr id="10" name="矩形 9">
            <a:extLst>
              <a:ext uri="{FF2B5EF4-FFF2-40B4-BE49-F238E27FC236}">
                <a16:creationId xmlns:a16="http://schemas.microsoft.com/office/drawing/2014/main" id="{316362A7-2ED4-456E-804F-D0341B8054CA}"/>
              </a:ext>
            </a:extLst>
          </p:cNvPr>
          <p:cNvSpPr/>
          <p:nvPr/>
        </p:nvSpPr>
        <p:spPr>
          <a:xfrm>
            <a:off x="611560" y="4797152"/>
            <a:ext cx="8086942"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自</a:t>
            </a:r>
            <a:r>
              <a:rPr lang="en-US" altLang="zh-CN" sz="2400" b="1" dirty="0">
                <a:solidFill>
                  <a:prstClr val="black"/>
                </a:solidFill>
                <a:latin typeface="+mj-ea"/>
                <a:ea typeface="+mj-ea"/>
              </a:rPr>
              <a:t>21</a:t>
            </a:r>
            <a:r>
              <a:rPr lang="zh-CN" altLang="en-US" sz="2400" b="1" dirty="0">
                <a:solidFill>
                  <a:prstClr val="black"/>
                </a:solidFill>
                <a:latin typeface="+mj-ea"/>
                <a:ea typeface="+mj-ea"/>
              </a:rPr>
              <a:t>世纪以来，</a:t>
            </a:r>
            <a:r>
              <a:rPr lang="en-US" altLang="zh-CN" sz="2400" b="1" dirty="0">
                <a:solidFill>
                  <a:prstClr val="black"/>
                </a:solidFill>
                <a:latin typeface="+mj-ea"/>
                <a:ea typeface="+mj-ea"/>
              </a:rPr>
              <a:t>MATLAB</a:t>
            </a:r>
            <a:r>
              <a:rPr lang="zh-CN" altLang="en-US" sz="2400" b="1" dirty="0">
                <a:solidFill>
                  <a:prstClr val="black"/>
                </a:solidFill>
                <a:latin typeface="+mj-ea"/>
                <a:ea typeface="+mj-ea"/>
              </a:rPr>
              <a:t>由于其</a:t>
            </a:r>
            <a:r>
              <a:rPr lang="zh-CN" altLang="en-US" sz="2400" b="1" dirty="0">
                <a:solidFill>
                  <a:srgbClr val="FF0000"/>
                </a:solidFill>
                <a:latin typeface="+mj-ea"/>
                <a:ea typeface="+mj-ea"/>
              </a:rPr>
              <a:t>更加友好的编程方式、更广泛的应用功能、更强的编码拓展性</a:t>
            </a:r>
            <a:r>
              <a:rPr lang="zh-CN" altLang="en-US" sz="2400" b="1" dirty="0">
                <a:solidFill>
                  <a:prstClr val="black"/>
                </a:solidFill>
                <a:latin typeface="+mj-ea"/>
                <a:ea typeface="+mj-ea"/>
              </a:rPr>
              <a:t>，在应用数学和数据科学领域成为了使用率最高的数学软件。</a:t>
            </a:r>
            <a:r>
              <a:rPr lang="zh-CN" altLang="en-US" sz="2400" b="1" dirty="0">
                <a:solidFill>
                  <a:srgbClr val="FF0000"/>
                </a:solidFill>
                <a:latin typeface="+mj-ea"/>
                <a:ea typeface="+mj-ea"/>
              </a:rPr>
              <a:t>其特长为数值运算、矩阵运算、数据分析、数据处理等领域。</a:t>
            </a:r>
            <a:endParaRPr lang="en-US" altLang="zh-CN" sz="2400" b="1" dirty="0">
              <a:solidFill>
                <a:srgbClr val="FF0000"/>
              </a:solidFill>
              <a:latin typeface="+mj-ea"/>
              <a:ea typeface="+mj-ea"/>
            </a:endParaRPr>
          </a:p>
        </p:txBody>
      </p:sp>
    </p:spTree>
    <p:extLst>
      <p:ext uri="{BB962C8B-B14F-4D97-AF65-F5344CB8AC3E}">
        <p14:creationId xmlns:p14="http://schemas.microsoft.com/office/powerpoint/2010/main" val="214296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119"/>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简介</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4" name="矩形 3">
            <a:extLst>
              <a:ext uri="{FF2B5EF4-FFF2-40B4-BE49-F238E27FC236}">
                <a16:creationId xmlns:a16="http://schemas.microsoft.com/office/drawing/2014/main" id="{0DE393BF-1A75-428F-B3A3-889DA4B4547C}"/>
              </a:ext>
            </a:extLst>
          </p:cNvPr>
          <p:cNvSpPr/>
          <p:nvPr/>
        </p:nvSpPr>
        <p:spPr>
          <a:xfrm>
            <a:off x="467544" y="868881"/>
            <a:ext cx="8086942" cy="5801588"/>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err="1">
                <a:solidFill>
                  <a:srgbClr val="FF0000"/>
                </a:solidFill>
                <a:latin typeface="+mj-ea"/>
                <a:ea typeface="+mj-ea"/>
              </a:rPr>
              <a:t>MATLAB:MATrix</a:t>
            </a:r>
            <a:r>
              <a:rPr lang="en-US" altLang="zh-CN" sz="2400" b="1" dirty="0">
                <a:solidFill>
                  <a:srgbClr val="FF0000"/>
                </a:solidFill>
                <a:latin typeface="+mj-ea"/>
                <a:ea typeface="+mj-ea"/>
              </a:rPr>
              <a:t> </a:t>
            </a:r>
            <a:r>
              <a:rPr lang="en-US" altLang="zh-CN" sz="2400" b="1" dirty="0" err="1">
                <a:solidFill>
                  <a:srgbClr val="FF0000"/>
                </a:solidFill>
                <a:latin typeface="+mj-ea"/>
                <a:ea typeface="+mj-ea"/>
              </a:rPr>
              <a:t>LABoratory</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dirty="0">
              <a:solidFill>
                <a:prstClr val="black"/>
              </a:solidFill>
              <a:latin typeface="Perpetu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美国</a:t>
            </a:r>
            <a:r>
              <a:rPr lang="en-US" altLang="zh-CN" sz="2400" b="1" dirty="0" err="1">
                <a:solidFill>
                  <a:prstClr val="black"/>
                </a:solidFill>
                <a:latin typeface="+mj-ea"/>
                <a:ea typeface="+mj-ea"/>
              </a:rPr>
              <a:t>Mathworks</a:t>
            </a:r>
            <a:r>
              <a:rPr lang="zh-CN" altLang="en-US" sz="2400" b="1" dirty="0">
                <a:solidFill>
                  <a:prstClr val="black"/>
                </a:solidFill>
                <a:latin typeface="+mj-ea"/>
                <a:ea typeface="+mj-ea"/>
              </a:rPr>
              <a:t>公司发布面对科学计算、可视化和交互式程序设计的高科技计算环境。</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它将数值分析、矩阵计算、科学数据可视化以及非线性动态系统的建模和仿真等诸多强大功能集成在一个易于使用的视窗环境中，为科学研究、工程设计以及必须进行有效数值计算的众多科学领域提供了一种全面的解决方案。</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更多资讯参见</a:t>
            </a:r>
            <a:r>
              <a:rPr lang="zh-CN" altLang="en-US" sz="2400" dirty="0">
                <a:hlinkClick r:id="rId2"/>
              </a:rPr>
              <a:t>https://ww2.mathworks.cn/company.html?s_tid=srchtit</a:t>
            </a:r>
            <a:r>
              <a:rPr lang="zh-CN" altLang="en-US" sz="2400" dirty="0"/>
              <a:t> </a:t>
            </a: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p:txBody>
      </p:sp>
      <p:pic>
        <p:nvPicPr>
          <p:cNvPr id="3" name="图片 2">
            <a:extLst>
              <a:ext uri="{FF2B5EF4-FFF2-40B4-BE49-F238E27FC236}">
                <a16:creationId xmlns:a16="http://schemas.microsoft.com/office/drawing/2014/main" id="{4AF55E2E-C818-472B-8A9C-1BECE233D30C}"/>
              </a:ext>
            </a:extLst>
          </p:cNvPr>
          <p:cNvPicPr>
            <a:picLocks noChangeAspect="1"/>
          </p:cNvPicPr>
          <p:nvPr/>
        </p:nvPicPr>
        <p:blipFill>
          <a:blip r:embed="rId3"/>
          <a:stretch>
            <a:fillRect/>
          </a:stretch>
        </p:blipFill>
        <p:spPr>
          <a:xfrm>
            <a:off x="7236296" y="5301208"/>
            <a:ext cx="1095383" cy="895357"/>
          </a:xfrm>
          <a:prstGeom prst="rect">
            <a:avLst/>
          </a:prstGeom>
        </p:spPr>
      </p:pic>
    </p:spTree>
    <p:extLst>
      <p:ext uri="{BB962C8B-B14F-4D97-AF65-F5344CB8AC3E}">
        <p14:creationId xmlns:p14="http://schemas.microsoft.com/office/powerpoint/2010/main" val="13971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119"/>
            <a:ext cx="7772400" cy="1143000"/>
          </a:xfrm>
        </p:spPr>
        <p:txBody>
          <a:bodyPr>
            <a:normAutofit/>
          </a:bodyPr>
          <a:lstStyle/>
          <a:p>
            <a:pPr algn="ctr" eaLnBrk="0" fontAlgn="base" hangingPunct="0">
              <a:spcAft>
                <a:spcPct val="0"/>
              </a:spcAft>
              <a:defRPr/>
            </a:pP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特点</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4" name="矩形 3">
            <a:extLst>
              <a:ext uri="{FF2B5EF4-FFF2-40B4-BE49-F238E27FC236}">
                <a16:creationId xmlns:a16="http://schemas.microsoft.com/office/drawing/2014/main" id="{3DE18849-7047-4B9E-A705-F6DC2562FF78}"/>
              </a:ext>
            </a:extLst>
          </p:cNvPr>
          <p:cNvSpPr/>
          <p:nvPr/>
        </p:nvSpPr>
        <p:spPr>
          <a:xfrm>
            <a:off x="467544" y="868881"/>
            <a:ext cx="8086942" cy="587853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MATLAB</a:t>
            </a:r>
            <a:r>
              <a:rPr lang="zh-CN" altLang="en-US" sz="2400" b="1" dirty="0">
                <a:solidFill>
                  <a:prstClr val="black"/>
                </a:solidFill>
                <a:latin typeface="+mj-ea"/>
                <a:ea typeface="+mj-ea"/>
              </a:rPr>
              <a:t>是一种解释性程序语言，</a:t>
            </a:r>
            <a:r>
              <a:rPr lang="zh-CN" altLang="en-US" sz="2400" b="1" dirty="0">
                <a:solidFill>
                  <a:srgbClr val="FF0000"/>
                </a:solidFill>
                <a:latin typeface="+mj-ea"/>
                <a:ea typeface="+mj-ea"/>
              </a:rPr>
              <a:t>无需编译，大都按行逐句解释运行，直到发生错误或中断</a:t>
            </a:r>
            <a:r>
              <a:rPr lang="zh-CN" altLang="en-US" sz="2400" b="1" dirty="0">
                <a:solidFill>
                  <a:prstClr val="black"/>
                </a:solidFill>
                <a:latin typeface="+mj-ea"/>
                <a:ea typeface="+mj-ea"/>
              </a:rPr>
              <a:t>。类似于</a:t>
            </a:r>
            <a:r>
              <a:rPr lang="en-US" altLang="zh-CN" sz="2400" b="1" dirty="0">
                <a:solidFill>
                  <a:prstClr val="black"/>
                </a:solidFill>
                <a:latin typeface="+mj-ea"/>
                <a:ea typeface="+mj-ea"/>
              </a:rPr>
              <a:t>python</a:t>
            </a:r>
            <a:r>
              <a:rPr lang="zh-CN" altLang="en-US" sz="2400" b="1" dirty="0">
                <a:solidFill>
                  <a:prstClr val="black"/>
                </a:solidFill>
                <a:latin typeface="+mj-ea"/>
                <a:ea typeface="+mj-ea"/>
              </a:rPr>
              <a:t>语言与</a:t>
            </a:r>
            <a:r>
              <a:rPr lang="en-US" altLang="zh-CN" sz="2400" b="1" dirty="0">
                <a:solidFill>
                  <a:prstClr val="black"/>
                </a:solidFill>
                <a:latin typeface="+mj-ea"/>
                <a:ea typeface="+mj-ea"/>
              </a:rPr>
              <a:t>Basic</a:t>
            </a:r>
            <a:r>
              <a:rPr lang="zh-CN" altLang="en-US" sz="2400" b="1" dirty="0">
                <a:solidFill>
                  <a:prstClr val="black"/>
                </a:solidFill>
                <a:latin typeface="+mj-ea"/>
                <a:ea typeface="+mj-ea"/>
              </a:rPr>
              <a:t>语言。</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高效的数值计算及符号计算功能，丰富的应用工具箱，可以使得很多功能具有官方的、可靠的实现。只要调用特定函数即可完成所需的功能。</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完备的图形处理功能与实现计算结果和编程的可视化</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友好的用户界面及接近数学表达式的自然化语言</a:t>
            </a: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en-US" altLang="zh-CN" sz="2400" b="1" dirty="0">
                <a:solidFill>
                  <a:prstClr val="black"/>
                </a:solidFill>
                <a:latin typeface="幼圆" panose="02010509060101010101" pitchFamily="49" charset="-122"/>
                <a:ea typeface="幼圆" panose="02010509060101010101" pitchFamily="49" charset="-122"/>
              </a:rPr>
              <a:t>MATLAB</a:t>
            </a:r>
            <a:r>
              <a:rPr lang="zh-CN" altLang="en-US" sz="2400" b="1" dirty="0">
                <a:solidFill>
                  <a:prstClr val="black"/>
                </a:solidFill>
                <a:latin typeface="幼圆" panose="02010509060101010101" pitchFamily="49" charset="-122"/>
                <a:ea typeface="幼圆" panose="02010509060101010101" pitchFamily="49" charset="-122"/>
              </a:rPr>
              <a:t>的解释性语言导致</a:t>
            </a:r>
            <a:r>
              <a:rPr lang="zh-CN" altLang="en-US" sz="2400" b="1" dirty="0">
                <a:solidFill>
                  <a:srgbClr val="FF0000"/>
                </a:solidFill>
                <a:latin typeface="幼圆" panose="02010509060101010101" pitchFamily="49" charset="-122"/>
                <a:ea typeface="幼圆" panose="02010509060101010101" pitchFamily="49" charset="-122"/>
              </a:rPr>
              <a:t>循环，特别是多层循环的运行时间极慢</a:t>
            </a:r>
            <a:r>
              <a:rPr lang="zh-CN" altLang="en-US" sz="2400" b="1" dirty="0">
                <a:solidFill>
                  <a:prstClr val="black"/>
                </a:solidFill>
                <a:latin typeface="幼圆" panose="02010509060101010101" pitchFamily="49" charset="-122"/>
                <a:ea typeface="幼圆" panose="02010509060101010101" pitchFamily="49" charset="-122"/>
              </a:rPr>
              <a:t>，因此在代码上要尽量进行“向量化操作”</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73373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54"/>
  <p:tag name="DEFAULTHEIGHT" val="383"/>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极目远眺">
  <a:themeElements>
    <a:clrScheme name="极目远眺">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极目远眺">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3468</TotalTime>
  <Words>2360</Words>
  <Application>Microsoft Office PowerPoint</Application>
  <PresentationFormat>全屏显示(4:3)</PresentationFormat>
  <Paragraphs>641</Paragraphs>
  <Slides>46</Slides>
  <Notes>14</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46</vt:i4>
      </vt:variant>
    </vt:vector>
  </HeadingPairs>
  <TitlesOfParts>
    <vt:vector size="66" baseType="lpstr">
      <vt:lpstr>PMingLiU</vt:lpstr>
      <vt:lpstr>宋体</vt:lpstr>
      <vt:lpstr>Franklin Gothic Medium</vt:lpstr>
      <vt:lpstr>Perpetua</vt:lpstr>
      <vt:lpstr>黑体</vt:lpstr>
      <vt:lpstr>微软雅黑</vt:lpstr>
      <vt:lpstr>Courier New</vt:lpstr>
      <vt:lpstr>Times New Roman</vt:lpstr>
      <vt:lpstr>Arial</vt:lpstr>
      <vt:lpstr>Calibri</vt:lpstr>
      <vt:lpstr>Wingdings 2</vt:lpstr>
      <vt:lpstr>Wingdings</vt:lpstr>
      <vt:lpstr>方正姚体</vt:lpstr>
      <vt:lpstr>幼圆</vt:lpstr>
      <vt:lpstr>Cambria Math</vt:lpstr>
      <vt:lpstr>Arial Narrow</vt:lpstr>
      <vt:lpstr>Franklin Gothic Book</vt:lpstr>
      <vt:lpstr>极目远眺</vt:lpstr>
      <vt:lpstr>Equity</vt:lpstr>
      <vt:lpstr>暗香扑面</vt:lpstr>
      <vt:lpstr>数学实验与数学软件 </vt:lpstr>
      <vt:lpstr>任课教师介绍</vt:lpstr>
      <vt:lpstr>课程介绍</vt:lpstr>
      <vt:lpstr>嘉哥的课程难不难学</vt:lpstr>
      <vt:lpstr>编程软件与数学软件的区别和联系</vt:lpstr>
      <vt:lpstr>编程软件与数学软件的区别和联系</vt:lpstr>
      <vt:lpstr>知名的数学软件</vt:lpstr>
      <vt:lpstr>MATLAB简介</vt:lpstr>
      <vt:lpstr>MATLAB特点</vt:lpstr>
      <vt:lpstr>MATLAB的安装-中山大学授权正版</vt:lpstr>
      <vt:lpstr>MATLAB的安装-中山大学授权正版</vt:lpstr>
      <vt:lpstr>MATLAB的安装-中山大学授权正版</vt:lpstr>
      <vt:lpstr>MATLAB界面</vt:lpstr>
      <vt:lpstr>新版MATLAB界面</vt:lpstr>
      <vt:lpstr>例1.3-1</vt:lpstr>
      <vt:lpstr>MATLAB界面的变化</vt:lpstr>
      <vt:lpstr>例1.3-2</vt:lpstr>
      <vt:lpstr>MATLAB的变量命名规则</vt:lpstr>
      <vt:lpstr>MATLAB的特殊数值与专用变量名</vt:lpstr>
      <vt:lpstr>例1.3-3(特殊数值与专用变量名）</vt:lpstr>
      <vt:lpstr>MATLAB的运算符与表达式</vt:lpstr>
      <vt:lpstr>例1.3-附加（矩阵的两种乘法）</vt:lpstr>
      <vt:lpstr>例1.3-4（面向复数的设计）</vt:lpstr>
      <vt:lpstr>例1.3-5（复数的作图）</vt:lpstr>
      <vt:lpstr>例1.3-5（复数的作图）</vt:lpstr>
      <vt:lpstr>例1.3-5 命令窗功能（P19）</vt:lpstr>
      <vt:lpstr>例1.3-6 复数的计算</vt:lpstr>
      <vt:lpstr>例1.3-6 复数的计算</vt:lpstr>
      <vt:lpstr>MATLAB的帮助系统（暂P27）</vt:lpstr>
      <vt:lpstr>MATLAB的帮助系统</vt:lpstr>
      <vt:lpstr>MATLAB的帮助系统</vt:lpstr>
      <vt:lpstr>MATLAB的帮助系统</vt:lpstr>
      <vt:lpstr>MATLAB的帮助系统</vt:lpstr>
      <vt:lpstr>MATLAB的帮助系统</vt:lpstr>
      <vt:lpstr>MATLAB的帮助系统</vt:lpstr>
      <vt:lpstr>MATLAB的帮助系统</vt:lpstr>
      <vt:lpstr>MATLAB的帮助系统</vt:lpstr>
      <vt:lpstr>例1.3-7,8 矩阵的定义</vt:lpstr>
      <vt:lpstr>例1.3-9 复矩阵的定义与操作</vt:lpstr>
      <vt:lpstr>例1.3-9 复矩阵的定义与操作</vt:lpstr>
      <vt:lpstr>例1.3-9 复矩阵的定义与操作</vt:lpstr>
      <vt:lpstr>例1.3-11 复数矩阵的乘法(先讲这个)</vt:lpstr>
      <vt:lpstr>例1.3-10 衰减震荡曲线的绘制</vt:lpstr>
      <vt:lpstr>第一周作业在纸上手写完成（下周上课交）</vt:lpstr>
      <vt:lpstr>不用交的作业（重要）</vt:lpstr>
      <vt:lpstr>感谢同学们认真听课!</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Wavelet Frames and application</dc:title>
  <dc:creator>JIA LI</dc:creator>
  <cp:lastModifiedBy>JIA LI</cp:lastModifiedBy>
  <cp:revision>319</cp:revision>
  <dcterms:created xsi:type="dcterms:W3CDTF">2014-07-04T06:51:09Z</dcterms:created>
  <dcterms:modified xsi:type="dcterms:W3CDTF">2019-08-26T13:14:51Z</dcterms:modified>
</cp:coreProperties>
</file>